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6" r:id="rId9"/>
    <p:sldId id="263" r:id="rId10"/>
    <p:sldId id="268" r:id="rId11"/>
    <p:sldId id="273" r:id="rId12"/>
    <p:sldId id="272" r:id="rId13"/>
    <p:sldId id="271" r:id="rId14"/>
    <p:sldId id="264" r:id="rId15"/>
    <p:sldId id="265" r:id="rId16"/>
    <p:sldId id="26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753"/>
    <p:restoredTop sz="94650"/>
  </p:normalViewPr>
  <p:slideViewPr>
    <p:cSldViewPr snapToGrid="0" snapToObjects="1">
      <p:cViewPr varScale="1">
        <p:scale>
          <a:sx n="90" d="100"/>
          <a:sy n="90" d="100"/>
        </p:scale>
        <p:origin x="232" y="5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svg>
</file>

<file path=ppt/media/image3.jp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EB5AA8-8104-6E45-9D84-69D81065474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D9D49B6-14A1-724A-90C8-4CD4328A642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11E72A5-AF1E-3E49-9F7D-9FFD156C4715}"/>
              </a:ext>
            </a:extLst>
          </p:cNvPr>
          <p:cNvSpPr>
            <a:spLocks noGrp="1"/>
          </p:cNvSpPr>
          <p:nvPr>
            <p:ph type="dt" sz="half" idx="10"/>
          </p:nvPr>
        </p:nvSpPr>
        <p:spPr/>
        <p:txBody>
          <a:bodyPr/>
          <a:lstStyle/>
          <a:p>
            <a:fld id="{1AB08C56-9246-DD4C-BEA3-CAC5948A74D1}" type="datetimeFigureOut">
              <a:rPr lang="en-US" smtClean="0"/>
              <a:t>4/10/20</a:t>
            </a:fld>
            <a:endParaRPr lang="en-US"/>
          </a:p>
        </p:txBody>
      </p:sp>
      <p:sp>
        <p:nvSpPr>
          <p:cNvPr id="5" name="Footer Placeholder 4">
            <a:extLst>
              <a:ext uri="{FF2B5EF4-FFF2-40B4-BE49-F238E27FC236}">
                <a16:creationId xmlns:a16="http://schemas.microsoft.com/office/drawing/2014/main" id="{998964B9-C928-7848-B4E7-90D1864759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D46EBE-426F-B44A-AA06-08F5AD447AD2}"/>
              </a:ext>
            </a:extLst>
          </p:cNvPr>
          <p:cNvSpPr>
            <a:spLocks noGrp="1"/>
          </p:cNvSpPr>
          <p:nvPr>
            <p:ph type="sldNum" sz="quarter" idx="12"/>
          </p:nvPr>
        </p:nvSpPr>
        <p:spPr/>
        <p:txBody>
          <a:bodyPr/>
          <a:lstStyle/>
          <a:p>
            <a:fld id="{4EE6C511-9ADB-4E4A-A486-6C0CBA20879E}" type="slidenum">
              <a:rPr lang="en-US" smtClean="0"/>
              <a:t>‹#›</a:t>
            </a:fld>
            <a:endParaRPr lang="en-US"/>
          </a:p>
        </p:txBody>
      </p:sp>
    </p:spTree>
    <p:extLst>
      <p:ext uri="{BB962C8B-B14F-4D97-AF65-F5344CB8AC3E}">
        <p14:creationId xmlns:p14="http://schemas.microsoft.com/office/powerpoint/2010/main" val="537536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BAC92F-F7C9-394C-87DF-A4568B511E2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3BDA06A8-CED7-8940-ABED-730955B5D79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16A781-E5B9-8A46-8E0B-CE825776699A}"/>
              </a:ext>
            </a:extLst>
          </p:cNvPr>
          <p:cNvSpPr>
            <a:spLocks noGrp="1"/>
          </p:cNvSpPr>
          <p:nvPr>
            <p:ph type="dt" sz="half" idx="10"/>
          </p:nvPr>
        </p:nvSpPr>
        <p:spPr/>
        <p:txBody>
          <a:bodyPr/>
          <a:lstStyle/>
          <a:p>
            <a:fld id="{1AB08C56-9246-DD4C-BEA3-CAC5948A74D1}" type="datetimeFigureOut">
              <a:rPr lang="en-US" smtClean="0"/>
              <a:t>4/10/20</a:t>
            </a:fld>
            <a:endParaRPr lang="en-US"/>
          </a:p>
        </p:txBody>
      </p:sp>
      <p:sp>
        <p:nvSpPr>
          <p:cNvPr id="5" name="Footer Placeholder 4">
            <a:extLst>
              <a:ext uri="{FF2B5EF4-FFF2-40B4-BE49-F238E27FC236}">
                <a16:creationId xmlns:a16="http://schemas.microsoft.com/office/drawing/2014/main" id="{8D031583-3AA8-8C42-AC67-38929A5FD46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A46969E-F001-F840-85BA-9789640B76D4}"/>
              </a:ext>
            </a:extLst>
          </p:cNvPr>
          <p:cNvSpPr>
            <a:spLocks noGrp="1"/>
          </p:cNvSpPr>
          <p:nvPr>
            <p:ph type="sldNum" sz="quarter" idx="12"/>
          </p:nvPr>
        </p:nvSpPr>
        <p:spPr/>
        <p:txBody>
          <a:bodyPr/>
          <a:lstStyle/>
          <a:p>
            <a:fld id="{4EE6C511-9ADB-4E4A-A486-6C0CBA20879E}" type="slidenum">
              <a:rPr lang="en-US" smtClean="0"/>
              <a:t>‹#›</a:t>
            </a:fld>
            <a:endParaRPr lang="en-US"/>
          </a:p>
        </p:txBody>
      </p:sp>
    </p:spTree>
    <p:extLst>
      <p:ext uri="{BB962C8B-B14F-4D97-AF65-F5344CB8AC3E}">
        <p14:creationId xmlns:p14="http://schemas.microsoft.com/office/powerpoint/2010/main" val="6634802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8574EFE-2A12-DE4D-8672-9699C1E13583}"/>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19A17CB2-C26C-E84E-86A4-C221382D488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9F88A7-6E61-154E-9E67-58BA4891B82D}"/>
              </a:ext>
            </a:extLst>
          </p:cNvPr>
          <p:cNvSpPr>
            <a:spLocks noGrp="1"/>
          </p:cNvSpPr>
          <p:nvPr>
            <p:ph type="dt" sz="half" idx="10"/>
          </p:nvPr>
        </p:nvSpPr>
        <p:spPr/>
        <p:txBody>
          <a:bodyPr/>
          <a:lstStyle/>
          <a:p>
            <a:fld id="{1AB08C56-9246-DD4C-BEA3-CAC5948A74D1}" type="datetimeFigureOut">
              <a:rPr lang="en-US" smtClean="0"/>
              <a:t>4/10/20</a:t>
            </a:fld>
            <a:endParaRPr lang="en-US"/>
          </a:p>
        </p:txBody>
      </p:sp>
      <p:sp>
        <p:nvSpPr>
          <p:cNvPr id="5" name="Footer Placeholder 4">
            <a:extLst>
              <a:ext uri="{FF2B5EF4-FFF2-40B4-BE49-F238E27FC236}">
                <a16:creationId xmlns:a16="http://schemas.microsoft.com/office/drawing/2014/main" id="{11433C54-3173-B94D-909B-A7A7A6BFA1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3A7027-4A46-5045-A5D0-6F1B1F1AD9AE}"/>
              </a:ext>
            </a:extLst>
          </p:cNvPr>
          <p:cNvSpPr>
            <a:spLocks noGrp="1"/>
          </p:cNvSpPr>
          <p:nvPr>
            <p:ph type="sldNum" sz="quarter" idx="12"/>
          </p:nvPr>
        </p:nvSpPr>
        <p:spPr/>
        <p:txBody>
          <a:bodyPr/>
          <a:lstStyle/>
          <a:p>
            <a:fld id="{4EE6C511-9ADB-4E4A-A486-6C0CBA20879E}" type="slidenum">
              <a:rPr lang="en-US" smtClean="0"/>
              <a:t>‹#›</a:t>
            </a:fld>
            <a:endParaRPr lang="en-US"/>
          </a:p>
        </p:txBody>
      </p:sp>
    </p:spTree>
    <p:extLst>
      <p:ext uri="{BB962C8B-B14F-4D97-AF65-F5344CB8AC3E}">
        <p14:creationId xmlns:p14="http://schemas.microsoft.com/office/powerpoint/2010/main" val="20526831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6EBB1E-93F1-024A-B3B3-9E3799232AB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9799973-70ED-1146-940E-7A9B91ECE7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A61A463-322A-8940-8B26-55492B9016DF}"/>
              </a:ext>
            </a:extLst>
          </p:cNvPr>
          <p:cNvSpPr>
            <a:spLocks noGrp="1"/>
          </p:cNvSpPr>
          <p:nvPr>
            <p:ph type="dt" sz="half" idx="10"/>
          </p:nvPr>
        </p:nvSpPr>
        <p:spPr/>
        <p:txBody>
          <a:bodyPr/>
          <a:lstStyle/>
          <a:p>
            <a:fld id="{1AB08C56-9246-DD4C-BEA3-CAC5948A74D1}" type="datetimeFigureOut">
              <a:rPr lang="en-US" smtClean="0"/>
              <a:t>4/10/20</a:t>
            </a:fld>
            <a:endParaRPr lang="en-US"/>
          </a:p>
        </p:txBody>
      </p:sp>
      <p:sp>
        <p:nvSpPr>
          <p:cNvPr id="5" name="Footer Placeholder 4">
            <a:extLst>
              <a:ext uri="{FF2B5EF4-FFF2-40B4-BE49-F238E27FC236}">
                <a16:creationId xmlns:a16="http://schemas.microsoft.com/office/drawing/2014/main" id="{D473F03A-1E92-F74C-91ED-EE01000F11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DFC738-B28F-DE45-BF00-66DD8DC7ACDD}"/>
              </a:ext>
            </a:extLst>
          </p:cNvPr>
          <p:cNvSpPr>
            <a:spLocks noGrp="1"/>
          </p:cNvSpPr>
          <p:nvPr>
            <p:ph type="sldNum" sz="quarter" idx="12"/>
          </p:nvPr>
        </p:nvSpPr>
        <p:spPr/>
        <p:txBody>
          <a:bodyPr/>
          <a:lstStyle/>
          <a:p>
            <a:fld id="{4EE6C511-9ADB-4E4A-A486-6C0CBA20879E}" type="slidenum">
              <a:rPr lang="en-US" smtClean="0"/>
              <a:t>‹#›</a:t>
            </a:fld>
            <a:endParaRPr lang="en-US"/>
          </a:p>
        </p:txBody>
      </p:sp>
    </p:spTree>
    <p:extLst>
      <p:ext uri="{BB962C8B-B14F-4D97-AF65-F5344CB8AC3E}">
        <p14:creationId xmlns:p14="http://schemas.microsoft.com/office/powerpoint/2010/main" val="35580632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8A7FF8-FD13-2246-B7F5-0823EAD9A7A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241C0E1-13B1-FE49-868B-552F7616F96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BC8426B-E512-254D-8CD9-B8D1178576FB}"/>
              </a:ext>
            </a:extLst>
          </p:cNvPr>
          <p:cNvSpPr>
            <a:spLocks noGrp="1"/>
          </p:cNvSpPr>
          <p:nvPr>
            <p:ph type="dt" sz="half" idx="10"/>
          </p:nvPr>
        </p:nvSpPr>
        <p:spPr/>
        <p:txBody>
          <a:bodyPr/>
          <a:lstStyle/>
          <a:p>
            <a:fld id="{1AB08C56-9246-DD4C-BEA3-CAC5948A74D1}" type="datetimeFigureOut">
              <a:rPr lang="en-US" smtClean="0"/>
              <a:t>4/10/20</a:t>
            </a:fld>
            <a:endParaRPr lang="en-US"/>
          </a:p>
        </p:txBody>
      </p:sp>
      <p:sp>
        <p:nvSpPr>
          <p:cNvPr id="5" name="Footer Placeholder 4">
            <a:extLst>
              <a:ext uri="{FF2B5EF4-FFF2-40B4-BE49-F238E27FC236}">
                <a16:creationId xmlns:a16="http://schemas.microsoft.com/office/drawing/2014/main" id="{13E18205-FC42-A04B-9951-22495CFFDD7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228DE9-AD3D-6046-AF7D-201C22CF05AB}"/>
              </a:ext>
            </a:extLst>
          </p:cNvPr>
          <p:cNvSpPr>
            <a:spLocks noGrp="1"/>
          </p:cNvSpPr>
          <p:nvPr>
            <p:ph type="sldNum" sz="quarter" idx="12"/>
          </p:nvPr>
        </p:nvSpPr>
        <p:spPr/>
        <p:txBody>
          <a:bodyPr/>
          <a:lstStyle/>
          <a:p>
            <a:fld id="{4EE6C511-9ADB-4E4A-A486-6C0CBA20879E}" type="slidenum">
              <a:rPr lang="en-US" smtClean="0"/>
              <a:t>‹#›</a:t>
            </a:fld>
            <a:endParaRPr lang="en-US"/>
          </a:p>
        </p:txBody>
      </p:sp>
    </p:spTree>
    <p:extLst>
      <p:ext uri="{BB962C8B-B14F-4D97-AF65-F5344CB8AC3E}">
        <p14:creationId xmlns:p14="http://schemas.microsoft.com/office/powerpoint/2010/main" val="269338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8E6227-D3BC-2441-B60E-B4194FEB537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4F45904-C4DB-1945-9795-7DDA6AFC153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5FA99F0-EA94-C642-B463-A82C3502EEF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A104F1E-BBB2-6842-975D-BE49DFCE394B}"/>
              </a:ext>
            </a:extLst>
          </p:cNvPr>
          <p:cNvSpPr>
            <a:spLocks noGrp="1"/>
          </p:cNvSpPr>
          <p:nvPr>
            <p:ph type="dt" sz="half" idx="10"/>
          </p:nvPr>
        </p:nvSpPr>
        <p:spPr/>
        <p:txBody>
          <a:bodyPr/>
          <a:lstStyle/>
          <a:p>
            <a:fld id="{1AB08C56-9246-DD4C-BEA3-CAC5948A74D1}" type="datetimeFigureOut">
              <a:rPr lang="en-US" smtClean="0"/>
              <a:t>4/10/20</a:t>
            </a:fld>
            <a:endParaRPr lang="en-US"/>
          </a:p>
        </p:txBody>
      </p:sp>
      <p:sp>
        <p:nvSpPr>
          <p:cNvPr id="6" name="Footer Placeholder 5">
            <a:extLst>
              <a:ext uri="{FF2B5EF4-FFF2-40B4-BE49-F238E27FC236}">
                <a16:creationId xmlns:a16="http://schemas.microsoft.com/office/drawing/2014/main" id="{B7C2CD60-79B0-1C48-96AC-68E5FE6DD92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FFB9A1-70AB-1B48-8E58-00DAB32B1B37}"/>
              </a:ext>
            </a:extLst>
          </p:cNvPr>
          <p:cNvSpPr>
            <a:spLocks noGrp="1"/>
          </p:cNvSpPr>
          <p:nvPr>
            <p:ph type="sldNum" sz="quarter" idx="12"/>
          </p:nvPr>
        </p:nvSpPr>
        <p:spPr/>
        <p:txBody>
          <a:bodyPr/>
          <a:lstStyle/>
          <a:p>
            <a:fld id="{4EE6C511-9ADB-4E4A-A486-6C0CBA20879E}" type="slidenum">
              <a:rPr lang="en-US" smtClean="0"/>
              <a:t>‹#›</a:t>
            </a:fld>
            <a:endParaRPr lang="en-US"/>
          </a:p>
        </p:txBody>
      </p:sp>
    </p:spTree>
    <p:extLst>
      <p:ext uri="{BB962C8B-B14F-4D97-AF65-F5344CB8AC3E}">
        <p14:creationId xmlns:p14="http://schemas.microsoft.com/office/powerpoint/2010/main" val="12848584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E2EC73-D1CE-D340-B30D-FB72A0B376B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9A77B0D-C0E3-FB49-A7AA-76CF1F6FE0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AA86DEB-9CB3-B44C-93D2-80C575C7F40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6D6EDD6-58C6-504C-8173-FA89CBA6446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31FACF3-0667-1C44-B64E-76DD358DBA3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03113A4-6D8E-0947-8081-E1022842CA03}"/>
              </a:ext>
            </a:extLst>
          </p:cNvPr>
          <p:cNvSpPr>
            <a:spLocks noGrp="1"/>
          </p:cNvSpPr>
          <p:nvPr>
            <p:ph type="dt" sz="half" idx="10"/>
          </p:nvPr>
        </p:nvSpPr>
        <p:spPr/>
        <p:txBody>
          <a:bodyPr/>
          <a:lstStyle/>
          <a:p>
            <a:fld id="{1AB08C56-9246-DD4C-BEA3-CAC5948A74D1}" type="datetimeFigureOut">
              <a:rPr lang="en-US" smtClean="0"/>
              <a:t>4/10/20</a:t>
            </a:fld>
            <a:endParaRPr lang="en-US"/>
          </a:p>
        </p:txBody>
      </p:sp>
      <p:sp>
        <p:nvSpPr>
          <p:cNvPr id="8" name="Footer Placeholder 7">
            <a:extLst>
              <a:ext uri="{FF2B5EF4-FFF2-40B4-BE49-F238E27FC236}">
                <a16:creationId xmlns:a16="http://schemas.microsoft.com/office/drawing/2014/main" id="{8D7D3507-88A6-9046-81D1-30F757C108B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2092B96-099F-FC4A-9E29-8443082AB561}"/>
              </a:ext>
            </a:extLst>
          </p:cNvPr>
          <p:cNvSpPr>
            <a:spLocks noGrp="1"/>
          </p:cNvSpPr>
          <p:nvPr>
            <p:ph type="sldNum" sz="quarter" idx="12"/>
          </p:nvPr>
        </p:nvSpPr>
        <p:spPr/>
        <p:txBody>
          <a:bodyPr/>
          <a:lstStyle/>
          <a:p>
            <a:fld id="{4EE6C511-9ADB-4E4A-A486-6C0CBA20879E}" type="slidenum">
              <a:rPr lang="en-US" smtClean="0"/>
              <a:t>‹#›</a:t>
            </a:fld>
            <a:endParaRPr lang="en-US"/>
          </a:p>
        </p:txBody>
      </p:sp>
    </p:spTree>
    <p:extLst>
      <p:ext uri="{BB962C8B-B14F-4D97-AF65-F5344CB8AC3E}">
        <p14:creationId xmlns:p14="http://schemas.microsoft.com/office/powerpoint/2010/main" val="34334898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E3B5AF-2579-1C47-B4EA-7F7A7A5EE6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A470D00-E344-D248-9A71-63D2747BE57F}"/>
              </a:ext>
            </a:extLst>
          </p:cNvPr>
          <p:cNvSpPr>
            <a:spLocks noGrp="1"/>
          </p:cNvSpPr>
          <p:nvPr>
            <p:ph type="dt" sz="half" idx="10"/>
          </p:nvPr>
        </p:nvSpPr>
        <p:spPr/>
        <p:txBody>
          <a:bodyPr/>
          <a:lstStyle/>
          <a:p>
            <a:fld id="{1AB08C56-9246-DD4C-BEA3-CAC5948A74D1}" type="datetimeFigureOut">
              <a:rPr lang="en-US" smtClean="0"/>
              <a:t>4/10/20</a:t>
            </a:fld>
            <a:endParaRPr lang="en-US"/>
          </a:p>
        </p:txBody>
      </p:sp>
      <p:sp>
        <p:nvSpPr>
          <p:cNvPr id="4" name="Footer Placeholder 3">
            <a:extLst>
              <a:ext uri="{FF2B5EF4-FFF2-40B4-BE49-F238E27FC236}">
                <a16:creationId xmlns:a16="http://schemas.microsoft.com/office/drawing/2014/main" id="{CF61AE50-7B2C-6E49-8918-94CD69C3ABE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C432EDE-73B6-DC4B-9D1C-37BDCDAF7418}"/>
              </a:ext>
            </a:extLst>
          </p:cNvPr>
          <p:cNvSpPr>
            <a:spLocks noGrp="1"/>
          </p:cNvSpPr>
          <p:nvPr>
            <p:ph type="sldNum" sz="quarter" idx="12"/>
          </p:nvPr>
        </p:nvSpPr>
        <p:spPr/>
        <p:txBody>
          <a:bodyPr/>
          <a:lstStyle/>
          <a:p>
            <a:fld id="{4EE6C511-9ADB-4E4A-A486-6C0CBA20879E}" type="slidenum">
              <a:rPr lang="en-US" smtClean="0"/>
              <a:t>‹#›</a:t>
            </a:fld>
            <a:endParaRPr lang="en-US"/>
          </a:p>
        </p:txBody>
      </p:sp>
    </p:spTree>
    <p:extLst>
      <p:ext uri="{BB962C8B-B14F-4D97-AF65-F5344CB8AC3E}">
        <p14:creationId xmlns:p14="http://schemas.microsoft.com/office/powerpoint/2010/main" val="29145899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208978B-493C-1346-A6EB-D5A688A6368D}"/>
              </a:ext>
            </a:extLst>
          </p:cNvPr>
          <p:cNvSpPr>
            <a:spLocks noGrp="1"/>
          </p:cNvSpPr>
          <p:nvPr>
            <p:ph type="dt" sz="half" idx="10"/>
          </p:nvPr>
        </p:nvSpPr>
        <p:spPr/>
        <p:txBody>
          <a:bodyPr/>
          <a:lstStyle/>
          <a:p>
            <a:fld id="{1AB08C56-9246-DD4C-BEA3-CAC5948A74D1}" type="datetimeFigureOut">
              <a:rPr lang="en-US" smtClean="0"/>
              <a:t>4/10/20</a:t>
            </a:fld>
            <a:endParaRPr lang="en-US"/>
          </a:p>
        </p:txBody>
      </p:sp>
      <p:sp>
        <p:nvSpPr>
          <p:cNvPr id="3" name="Footer Placeholder 2">
            <a:extLst>
              <a:ext uri="{FF2B5EF4-FFF2-40B4-BE49-F238E27FC236}">
                <a16:creationId xmlns:a16="http://schemas.microsoft.com/office/drawing/2014/main" id="{FA98A4FF-04BB-DD40-861A-83FA366FDF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6DEC37E-F52C-CC41-8FE4-9BE291D90484}"/>
              </a:ext>
            </a:extLst>
          </p:cNvPr>
          <p:cNvSpPr>
            <a:spLocks noGrp="1"/>
          </p:cNvSpPr>
          <p:nvPr>
            <p:ph type="sldNum" sz="quarter" idx="12"/>
          </p:nvPr>
        </p:nvSpPr>
        <p:spPr/>
        <p:txBody>
          <a:bodyPr/>
          <a:lstStyle/>
          <a:p>
            <a:fld id="{4EE6C511-9ADB-4E4A-A486-6C0CBA20879E}" type="slidenum">
              <a:rPr lang="en-US" smtClean="0"/>
              <a:t>‹#›</a:t>
            </a:fld>
            <a:endParaRPr lang="en-US"/>
          </a:p>
        </p:txBody>
      </p:sp>
    </p:spTree>
    <p:extLst>
      <p:ext uri="{BB962C8B-B14F-4D97-AF65-F5344CB8AC3E}">
        <p14:creationId xmlns:p14="http://schemas.microsoft.com/office/powerpoint/2010/main" val="26316804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8DDDF-9E4D-D34C-B334-CA8C43B872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922B4D3-E99A-364E-9318-8E4A6310E75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A3D6C27-7E3E-3746-92BA-C127F5A721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2052E0-E0AD-2A41-8D4A-7FC709914989}"/>
              </a:ext>
            </a:extLst>
          </p:cNvPr>
          <p:cNvSpPr>
            <a:spLocks noGrp="1"/>
          </p:cNvSpPr>
          <p:nvPr>
            <p:ph type="dt" sz="half" idx="10"/>
          </p:nvPr>
        </p:nvSpPr>
        <p:spPr/>
        <p:txBody>
          <a:bodyPr/>
          <a:lstStyle/>
          <a:p>
            <a:fld id="{1AB08C56-9246-DD4C-BEA3-CAC5948A74D1}" type="datetimeFigureOut">
              <a:rPr lang="en-US" smtClean="0"/>
              <a:t>4/10/20</a:t>
            </a:fld>
            <a:endParaRPr lang="en-US"/>
          </a:p>
        </p:txBody>
      </p:sp>
      <p:sp>
        <p:nvSpPr>
          <p:cNvPr id="6" name="Footer Placeholder 5">
            <a:extLst>
              <a:ext uri="{FF2B5EF4-FFF2-40B4-BE49-F238E27FC236}">
                <a16:creationId xmlns:a16="http://schemas.microsoft.com/office/drawing/2014/main" id="{72092F92-AEB4-CE44-A2CA-D2E0E88F92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9DBEEE-98AC-7847-9BF1-3E84C7BC29DD}"/>
              </a:ext>
            </a:extLst>
          </p:cNvPr>
          <p:cNvSpPr>
            <a:spLocks noGrp="1"/>
          </p:cNvSpPr>
          <p:nvPr>
            <p:ph type="sldNum" sz="quarter" idx="12"/>
          </p:nvPr>
        </p:nvSpPr>
        <p:spPr/>
        <p:txBody>
          <a:bodyPr/>
          <a:lstStyle/>
          <a:p>
            <a:fld id="{4EE6C511-9ADB-4E4A-A486-6C0CBA20879E}" type="slidenum">
              <a:rPr lang="en-US" smtClean="0"/>
              <a:t>‹#›</a:t>
            </a:fld>
            <a:endParaRPr lang="en-US"/>
          </a:p>
        </p:txBody>
      </p:sp>
    </p:spTree>
    <p:extLst>
      <p:ext uri="{BB962C8B-B14F-4D97-AF65-F5344CB8AC3E}">
        <p14:creationId xmlns:p14="http://schemas.microsoft.com/office/powerpoint/2010/main" val="30963976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1D7286-6418-1045-A60B-3D59878B7E3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5628934-8DD6-CA42-918F-C686C06ADF6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27293E7-6AA7-364A-84BA-67FFA2FFBA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5BB13BE-2FC9-6C4F-804A-0CB15E0BC7BE}"/>
              </a:ext>
            </a:extLst>
          </p:cNvPr>
          <p:cNvSpPr>
            <a:spLocks noGrp="1"/>
          </p:cNvSpPr>
          <p:nvPr>
            <p:ph type="dt" sz="half" idx="10"/>
          </p:nvPr>
        </p:nvSpPr>
        <p:spPr/>
        <p:txBody>
          <a:bodyPr/>
          <a:lstStyle/>
          <a:p>
            <a:fld id="{1AB08C56-9246-DD4C-BEA3-CAC5948A74D1}" type="datetimeFigureOut">
              <a:rPr lang="en-US" smtClean="0"/>
              <a:t>4/10/20</a:t>
            </a:fld>
            <a:endParaRPr lang="en-US"/>
          </a:p>
        </p:txBody>
      </p:sp>
      <p:sp>
        <p:nvSpPr>
          <p:cNvPr id="6" name="Footer Placeholder 5">
            <a:extLst>
              <a:ext uri="{FF2B5EF4-FFF2-40B4-BE49-F238E27FC236}">
                <a16:creationId xmlns:a16="http://schemas.microsoft.com/office/drawing/2014/main" id="{F208BF59-3D6F-3240-9C82-47CA6D14299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239DE1D-CF86-454F-AE8D-F22C069D5574}"/>
              </a:ext>
            </a:extLst>
          </p:cNvPr>
          <p:cNvSpPr>
            <a:spLocks noGrp="1"/>
          </p:cNvSpPr>
          <p:nvPr>
            <p:ph type="sldNum" sz="quarter" idx="12"/>
          </p:nvPr>
        </p:nvSpPr>
        <p:spPr/>
        <p:txBody>
          <a:bodyPr/>
          <a:lstStyle/>
          <a:p>
            <a:fld id="{4EE6C511-9ADB-4E4A-A486-6C0CBA20879E}" type="slidenum">
              <a:rPr lang="en-US" smtClean="0"/>
              <a:t>‹#›</a:t>
            </a:fld>
            <a:endParaRPr lang="en-US"/>
          </a:p>
        </p:txBody>
      </p:sp>
    </p:spTree>
    <p:extLst>
      <p:ext uri="{BB962C8B-B14F-4D97-AF65-F5344CB8AC3E}">
        <p14:creationId xmlns:p14="http://schemas.microsoft.com/office/powerpoint/2010/main" val="2161242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0000"/>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36E7A6-9025-7F48-BE17-909E036D58C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0D8FFF7-F083-084F-8657-A1F7409805A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3E47478-6127-5444-8A54-8AA39DC867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B08C56-9246-DD4C-BEA3-CAC5948A74D1}" type="datetimeFigureOut">
              <a:rPr lang="en-US" smtClean="0"/>
              <a:t>4/10/20</a:t>
            </a:fld>
            <a:endParaRPr lang="en-US"/>
          </a:p>
        </p:txBody>
      </p:sp>
      <p:sp>
        <p:nvSpPr>
          <p:cNvPr id="5" name="Footer Placeholder 4">
            <a:extLst>
              <a:ext uri="{FF2B5EF4-FFF2-40B4-BE49-F238E27FC236}">
                <a16:creationId xmlns:a16="http://schemas.microsoft.com/office/drawing/2014/main" id="{9C9A5DDF-9A61-9747-ADD5-A3F5A8AA96D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940AFD6-91B9-4F4A-AC3C-D4F01D2A30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E6C511-9ADB-4E4A-A486-6C0CBA20879E}" type="slidenum">
              <a:rPr lang="en-US" smtClean="0"/>
              <a:t>‹#›</a:t>
            </a:fld>
            <a:endParaRPr lang="en-US"/>
          </a:p>
        </p:txBody>
      </p:sp>
    </p:spTree>
    <p:extLst>
      <p:ext uri="{BB962C8B-B14F-4D97-AF65-F5344CB8AC3E}">
        <p14:creationId xmlns:p14="http://schemas.microsoft.com/office/powerpoint/2010/main" val="37557823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hyperlink" Target="https://creativecommons.org/licenses/by-nc-sa/3.0/" TargetMode="External"/><Relationship Id="rId5" Type="http://schemas.openxmlformats.org/officeDocument/2006/relationships/hyperlink" Target="http://bio3blog.com/2015/05/sabes-cual-es-el-nuevo-plato-japones-que-causa-furor-en-espana" TargetMode="External"/><Relationship Id="rId4" Type="http://schemas.openxmlformats.org/officeDocument/2006/relationships/image" Target="../media/image3.jpg"/></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data.cityofnewyork.us/Public-Safety/NYPD-Complaint-Data-Historic/qgea-i56i"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en.wikipedia.org/wiki/File:New-York-Jan2005.jpg" TargetMode="External"/><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0AED851-54B9-4765-92D2-F0BE443BEC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EB191D-38FB-7349-B01E-F191CBEE871C}"/>
              </a:ext>
            </a:extLst>
          </p:cNvPr>
          <p:cNvSpPr>
            <a:spLocks noGrp="1"/>
          </p:cNvSpPr>
          <p:nvPr>
            <p:ph type="ctrTitle"/>
          </p:nvPr>
        </p:nvSpPr>
        <p:spPr>
          <a:xfrm>
            <a:off x="6871952" y="2984992"/>
            <a:ext cx="4686455" cy="2387600"/>
          </a:xfrm>
        </p:spPr>
        <p:txBody>
          <a:bodyPr anchor="t">
            <a:normAutofit/>
          </a:bodyPr>
          <a:lstStyle/>
          <a:p>
            <a:pPr algn="l"/>
            <a:r>
              <a:rPr lang="en-US" sz="3000" b="1" dirty="0"/>
              <a:t>New Ramen Restaurant</a:t>
            </a:r>
            <a:br>
              <a:rPr lang="en-US" sz="3000" b="1" dirty="0"/>
            </a:br>
            <a:r>
              <a:rPr lang="en-US" sz="3000" b="1" dirty="0"/>
              <a:t> in New York City</a:t>
            </a:r>
            <a:br>
              <a:rPr lang="en-US" sz="3000" b="1" dirty="0"/>
            </a:br>
            <a:br>
              <a:rPr lang="en-US" sz="3000" dirty="0"/>
            </a:br>
            <a:r>
              <a:rPr lang="en-US" sz="3000" u="sng" dirty="0"/>
              <a:t>Where is the best place to open the restaurant?</a:t>
            </a:r>
          </a:p>
        </p:txBody>
      </p:sp>
      <p:sp>
        <p:nvSpPr>
          <p:cNvPr id="18" name="Rectangle 17">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6824"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Graphic 5" descr="Cafe">
            <a:extLst>
              <a:ext uri="{FF2B5EF4-FFF2-40B4-BE49-F238E27FC236}">
                <a16:creationId xmlns:a16="http://schemas.microsoft.com/office/drawing/2014/main" id="{9C59E923-F796-443C-B118-88CC31C88A52}"/>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8612" y="666728"/>
            <a:ext cx="5465791" cy="5465791"/>
          </a:xfrm>
          <a:prstGeom prst="rect">
            <a:avLst/>
          </a:prstGeom>
        </p:spPr>
      </p:pic>
      <p:grpSp>
        <p:nvGrpSpPr>
          <p:cNvPr id="22" name="Group 21">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60480" y="2984992"/>
            <a:ext cx="731521" cy="673460"/>
            <a:chOff x="3940602" y="308034"/>
            <a:chExt cx="2116791" cy="3428999"/>
          </a:xfrm>
          <a:solidFill>
            <a:schemeClr val="accent4"/>
          </a:solidFill>
        </p:grpSpPr>
        <p:sp>
          <p:nvSpPr>
            <p:cNvPr id="23" name="Rectangle 22">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 name="Picture 4" descr="¿Sabes cuál es el nuevo plato japonés que causa furor en ...">
            <a:extLst>
              <a:ext uri="{FF2B5EF4-FFF2-40B4-BE49-F238E27FC236}">
                <a16:creationId xmlns:a16="http://schemas.microsoft.com/office/drawing/2014/main" id="{BEB9E272-0CF9-5744-84C9-0D9745B59D4D}"/>
              </a:ext>
            </a:extLst>
          </p:cNvPr>
          <p:cNvPicPr>
            <a:picLocks noChangeAspect="1"/>
          </p:cNvPicPr>
          <p:nvPr/>
        </p:nvPicPr>
        <p:blipFill>
          <a:blip r:embed="rId4">
            <a:extLst>
              <a:ext uri="{837473B0-CC2E-450A-ABE3-18F120FF3D39}">
                <a1611:picAttrSrcUrl xmlns:a1611="http://schemas.microsoft.com/office/drawing/2016/11/main" r:id="rId5"/>
              </a:ext>
            </a:extLst>
          </a:blip>
          <a:stretch>
            <a:fillRect/>
          </a:stretch>
        </p:blipFill>
        <p:spPr>
          <a:xfrm>
            <a:off x="741415" y="1562972"/>
            <a:ext cx="5650318" cy="3768718"/>
          </a:xfrm>
          <a:prstGeom prst="rect">
            <a:avLst/>
          </a:prstGeom>
        </p:spPr>
      </p:pic>
      <p:sp>
        <p:nvSpPr>
          <p:cNvPr id="7" name="TextBox 6">
            <a:extLst>
              <a:ext uri="{FF2B5EF4-FFF2-40B4-BE49-F238E27FC236}">
                <a16:creationId xmlns:a16="http://schemas.microsoft.com/office/drawing/2014/main" id="{234649F1-EBEE-EA44-9F43-25993661FE4C}"/>
              </a:ext>
            </a:extLst>
          </p:cNvPr>
          <p:cNvSpPr txBox="1"/>
          <p:nvPr/>
        </p:nvSpPr>
        <p:spPr>
          <a:xfrm>
            <a:off x="741414" y="5450147"/>
            <a:ext cx="3217887" cy="230832"/>
          </a:xfrm>
          <a:prstGeom prst="rect">
            <a:avLst/>
          </a:prstGeom>
          <a:noFill/>
        </p:spPr>
        <p:txBody>
          <a:bodyPr wrap="square" rtlCol="0">
            <a:spAutoFit/>
          </a:bodyPr>
          <a:lstStyle/>
          <a:p>
            <a:r>
              <a:rPr lang="en-US" sz="900">
                <a:hlinkClick r:id="rId5" tooltip="http://bio3blog.com/2015/05/sabes-cual-es-el-nuevo-plato-japones-que-causa-furor-en-espana"/>
              </a:rPr>
              <a:t>This Photo</a:t>
            </a:r>
            <a:r>
              <a:rPr lang="en-US" sz="900"/>
              <a:t> by Unknown Author is licensed under </a:t>
            </a:r>
            <a:r>
              <a:rPr lang="en-US" sz="900">
                <a:hlinkClick r:id="rId6" tooltip="https://creativecommons.org/licenses/by-nc-sa/3.0/"/>
              </a:rPr>
              <a:t>CC BY-SA-NC</a:t>
            </a:r>
            <a:endParaRPr lang="en-US" sz="900"/>
          </a:p>
        </p:txBody>
      </p:sp>
    </p:spTree>
    <p:extLst>
      <p:ext uri="{BB962C8B-B14F-4D97-AF65-F5344CB8AC3E}">
        <p14:creationId xmlns:p14="http://schemas.microsoft.com/office/powerpoint/2010/main" val="31790458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F2C713-CBE8-6C4D-94DE-8C4F1BBAD9B4}"/>
              </a:ext>
            </a:extLst>
          </p:cNvPr>
          <p:cNvSpPr>
            <a:spLocks noGrp="1"/>
          </p:cNvSpPr>
          <p:nvPr>
            <p:ph type="title"/>
          </p:nvPr>
        </p:nvSpPr>
        <p:spPr>
          <a:xfrm>
            <a:off x="695325" y="173831"/>
            <a:ext cx="10515600" cy="1126888"/>
          </a:xfrm>
        </p:spPr>
        <p:txBody>
          <a:bodyPr vert="horz" lIns="91440" tIns="45720" rIns="91440" bIns="45720" rtlCol="0" anchor="ctr">
            <a:normAutofit/>
          </a:bodyPr>
          <a:lstStyle/>
          <a:p>
            <a:r>
              <a:rPr lang="en-US" dirty="0"/>
              <a:t>Cluster Analysis   (Number of clusters =3)</a:t>
            </a:r>
          </a:p>
        </p:txBody>
      </p:sp>
      <p:pic>
        <p:nvPicPr>
          <p:cNvPr id="17" name="Content Placeholder 4">
            <a:extLst>
              <a:ext uri="{FF2B5EF4-FFF2-40B4-BE49-F238E27FC236}">
                <a16:creationId xmlns:a16="http://schemas.microsoft.com/office/drawing/2014/main" id="{CC5AFC06-369E-F041-84C4-90D6E4054C87}"/>
              </a:ext>
            </a:extLst>
          </p:cNvPr>
          <p:cNvPicPr>
            <a:picLocks noGrp="1" noChangeAspect="1"/>
          </p:cNvPicPr>
          <p:nvPr>
            <p:ph idx="1"/>
          </p:nvPr>
        </p:nvPicPr>
        <p:blipFill>
          <a:blip r:embed="rId2"/>
          <a:stretch>
            <a:fillRect/>
          </a:stretch>
        </p:blipFill>
        <p:spPr>
          <a:xfrm>
            <a:off x="2320822" y="1726937"/>
            <a:ext cx="7137503" cy="4680214"/>
          </a:xfrm>
        </p:spPr>
      </p:pic>
      <p:sp>
        <p:nvSpPr>
          <p:cNvPr id="18" name="TextBox 17">
            <a:extLst>
              <a:ext uri="{FF2B5EF4-FFF2-40B4-BE49-F238E27FC236}">
                <a16:creationId xmlns:a16="http://schemas.microsoft.com/office/drawing/2014/main" id="{8BB20CAF-861D-EE4E-AF44-ECF24165D4C4}"/>
              </a:ext>
            </a:extLst>
          </p:cNvPr>
          <p:cNvSpPr txBox="1"/>
          <p:nvPr/>
        </p:nvSpPr>
        <p:spPr>
          <a:xfrm>
            <a:off x="795338" y="1272700"/>
            <a:ext cx="8805863" cy="369332"/>
          </a:xfrm>
          <a:prstGeom prst="rect">
            <a:avLst/>
          </a:prstGeom>
          <a:noFill/>
        </p:spPr>
        <p:txBody>
          <a:bodyPr wrap="square" rtlCol="0">
            <a:spAutoFit/>
          </a:bodyPr>
          <a:lstStyle/>
          <a:p>
            <a:pPr marL="285750" indent="-285750">
              <a:buFont typeface="Arial" panose="020B0604020202020204" pitchFamily="34" charset="0"/>
              <a:buChar char="•"/>
            </a:pPr>
            <a:r>
              <a:rPr lang="en-US" dirty="0"/>
              <a:t>Clusters are assigned, and shown on a map by color. </a:t>
            </a:r>
          </a:p>
        </p:txBody>
      </p:sp>
    </p:spTree>
    <p:extLst>
      <p:ext uri="{BB962C8B-B14F-4D97-AF65-F5344CB8AC3E}">
        <p14:creationId xmlns:p14="http://schemas.microsoft.com/office/powerpoint/2010/main" val="34001758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43BF99-5CEE-F04F-B306-4197CEC73CDD}"/>
              </a:ext>
            </a:extLst>
          </p:cNvPr>
          <p:cNvSpPr>
            <a:spLocks noGrp="1"/>
          </p:cNvSpPr>
          <p:nvPr>
            <p:ph type="title"/>
          </p:nvPr>
        </p:nvSpPr>
        <p:spPr>
          <a:xfrm>
            <a:off x="838200" y="365126"/>
            <a:ext cx="10515600" cy="806450"/>
          </a:xfrm>
        </p:spPr>
        <p:txBody>
          <a:bodyPr vert="horz" lIns="91440" tIns="45720" rIns="91440" bIns="45720" rtlCol="0" anchor="ctr">
            <a:normAutofit fontScale="90000"/>
          </a:bodyPr>
          <a:lstStyle/>
          <a:p>
            <a:r>
              <a:rPr lang="en-US" dirty="0"/>
              <a:t>Cluster 1</a:t>
            </a:r>
            <a:br>
              <a:rPr lang="en-US" dirty="0"/>
            </a:br>
            <a:endParaRPr lang="en-US" sz="2700" dirty="0"/>
          </a:p>
        </p:txBody>
      </p:sp>
      <p:pic>
        <p:nvPicPr>
          <p:cNvPr id="5" name="Content Placeholder 4">
            <a:extLst>
              <a:ext uri="{FF2B5EF4-FFF2-40B4-BE49-F238E27FC236}">
                <a16:creationId xmlns:a16="http://schemas.microsoft.com/office/drawing/2014/main" id="{ABA1EB8C-E607-EE44-8E08-3452EF41E848}"/>
              </a:ext>
            </a:extLst>
          </p:cNvPr>
          <p:cNvPicPr>
            <a:picLocks noGrp="1" noChangeAspect="1"/>
          </p:cNvPicPr>
          <p:nvPr>
            <p:ph idx="1"/>
          </p:nvPr>
        </p:nvPicPr>
        <p:blipFill rotWithShape="1">
          <a:blip r:embed="rId2"/>
          <a:srcRect l="828" r="2" b="2"/>
          <a:stretch/>
        </p:blipFill>
        <p:spPr>
          <a:xfrm>
            <a:off x="828675" y="1825626"/>
            <a:ext cx="10525125" cy="4351338"/>
          </a:xfrm>
          <a:prstGeom prst="rect">
            <a:avLst/>
          </a:prstGeom>
        </p:spPr>
      </p:pic>
      <p:sp>
        <p:nvSpPr>
          <p:cNvPr id="6" name="TextBox 5">
            <a:extLst>
              <a:ext uri="{FF2B5EF4-FFF2-40B4-BE49-F238E27FC236}">
                <a16:creationId xmlns:a16="http://schemas.microsoft.com/office/drawing/2014/main" id="{E9E97C72-1D88-A64C-A335-0E7D8EDC7DE1}"/>
              </a:ext>
            </a:extLst>
          </p:cNvPr>
          <p:cNvSpPr txBox="1"/>
          <p:nvPr/>
        </p:nvSpPr>
        <p:spPr>
          <a:xfrm>
            <a:off x="1014413" y="1028700"/>
            <a:ext cx="10339387" cy="369332"/>
          </a:xfrm>
          <a:prstGeom prst="rect">
            <a:avLst/>
          </a:prstGeom>
          <a:noFill/>
        </p:spPr>
        <p:txBody>
          <a:bodyPr wrap="square" rtlCol="0">
            <a:spAutoFit/>
          </a:bodyPr>
          <a:lstStyle/>
          <a:p>
            <a:r>
              <a:rPr lang="en-US" dirty="0"/>
              <a:t>The Bronx area's most populated venue is the pizza place, doughnut shop, and grocery store..</a:t>
            </a:r>
            <a:r>
              <a:rPr lang="en-US" dirty="0" err="1"/>
              <a:t>etc</a:t>
            </a:r>
            <a:endParaRPr lang="en-US" dirty="0"/>
          </a:p>
        </p:txBody>
      </p:sp>
    </p:spTree>
    <p:extLst>
      <p:ext uri="{BB962C8B-B14F-4D97-AF65-F5344CB8AC3E}">
        <p14:creationId xmlns:p14="http://schemas.microsoft.com/office/powerpoint/2010/main" val="11003138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E3CED-DE33-714E-872E-ED8C96372F3F}"/>
              </a:ext>
            </a:extLst>
          </p:cNvPr>
          <p:cNvSpPr>
            <a:spLocks noGrp="1"/>
          </p:cNvSpPr>
          <p:nvPr>
            <p:ph type="title"/>
          </p:nvPr>
        </p:nvSpPr>
        <p:spPr>
          <a:xfrm>
            <a:off x="838200" y="18254"/>
            <a:ext cx="10515600" cy="1325563"/>
          </a:xfrm>
        </p:spPr>
        <p:txBody>
          <a:bodyPr vert="horz" lIns="91440" tIns="45720" rIns="91440" bIns="45720" rtlCol="0" anchor="ctr">
            <a:normAutofit/>
          </a:bodyPr>
          <a:lstStyle/>
          <a:p>
            <a:r>
              <a:rPr lang="en-US" dirty="0"/>
              <a:t>Cluster 2</a:t>
            </a:r>
          </a:p>
        </p:txBody>
      </p:sp>
      <p:pic>
        <p:nvPicPr>
          <p:cNvPr id="5" name="Content Placeholder 4">
            <a:extLst>
              <a:ext uri="{FF2B5EF4-FFF2-40B4-BE49-F238E27FC236}">
                <a16:creationId xmlns:a16="http://schemas.microsoft.com/office/drawing/2014/main" id="{59F72E26-CDD5-9740-9723-D1E8C97D9D4C}"/>
              </a:ext>
            </a:extLst>
          </p:cNvPr>
          <p:cNvPicPr>
            <a:picLocks noGrp="1" noChangeAspect="1"/>
          </p:cNvPicPr>
          <p:nvPr>
            <p:ph idx="1"/>
          </p:nvPr>
        </p:nvPicPr>
        <p:blipFill rotWithShape="1">
          <a:blip r:embed="rId2"/>
          <a:srcRect l="828" r="2" b="2"/>
          <a:stretch/>
        </p:blipFill>
        <p:spPr>
          <a:xfrm>
            <a:off x="828675" y="1825626"/>
            <a:ext cx="10525125" cy="4351338"/>
          </a:xfrm>
          <a:prstGeom prst="rect">
            <a:avLst/>
          </a:prstGeom>
        </p:spPr>
      </p:pic>
      <p:sp>
        <p:nvSpPr>
          <p:cNvPr id="7" name="TextBox 6">
            <a:extLst>
              <a:ext uri="{FF2B5EF4-FFF2-40B4-BE49-F238E27FC236}">
                <a16:creationId xmlns:a16="http://schemas.microsoft.com/office/drawing/2014/main" id="{57FA7987-66EC-AB49-AD7C-18D2A0FA5669}"/>
              </a:ext>
            </a:extLst>
          </p:cNvPr>
          <p:cNvSpPr txBox="1"/>
          <p:nvPr/>
        </p:nvSpPr>
        <p:spPr>
          <a:xfrm>
            <a:off x="838200" y="1159151"/>
            <a:ext cx="9681176" cy="369332"/>
          </a:xfrm>
          <a:prstGeom prst="rect">
            <a:avLst/>
          </a:prstGeom>
          <a:noFill/>
        </p:spPr>
        <p:txBody>
          <a:bodyPr wrap="none" rtlCol="0">
            <a:spAutoFit/>
          </a:bodyPr>
          <a:lstStyle/>
          <a:p>
            <a:r>
              <a:rPr lang="en-US" dirty="0"/>
              <a:t>Manhattan, Queens and Brooklyn areas have a lot of restaurants (Pizza place, coffee shop, bar...</a:t>
            </a:r>
            <a:r>
              <a:rPr lang="en-US" dirty="0" err="1"/>
              <a:t>etc</a:t>
            </a:r>
            <a:r>
              <a:rPr lang="en-US" dirty="0"/>
              <a:t>)</a:t>
            </a:r>
          </a:p>
        </p:txBody>
      </p:sp>
    </p:spTree>
    <p:extLst>
      <p:ext uri="{BB962C8B-B14F-4D97-AF65-F5344CB8AC3E}">
        <p14:creationId xmlns:p14="http://schemas.microsoft.com/office/powerpoint/2010/main" val="12545145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1B3F2-5729-E949-8C4D-F25844CE71CC}"/>
              </a:ext>
            </a:extLst>
          </p:cNvPr>
          <p:cNvSpPr>
            <a:spLocks noGrp="1"/>
          </p:cNvSpPr>
          <p:nvPr>
            <p:ph type="title"/>
          </p:nvPr>
        </p:nvSpPr>
        <p:spPr>
          <a:xfrm>
            <a:off x="828675" y="150813"/>
            <a:ext cx="10515600" cy="1325563"/>
          </a:xfrm>
        </p:spPr>
        <p:txBody>
          <a:bodyPr vert="horz" lIns="91440" tIns="45720" rIns="91440" bIns="45720" rtlCol="0" anchor="ctr">
            <a:normAutofit/>
          </a:bodyPr>
          <a:lstStyle/>
          <a:p>
            <a:r>
              <a:rPr lang="en-US"/>
              <a:t>Cluster 3</a:t>
            </a:r>
            <a:endParaRPr lang="en-US" dirty="0"/>
          </a:p>
        </p:txBody>
      </p:sp>
      <p:sp>
        <p:nvSpPr>
          <p:cNvPr id="6" name="TextBox 5">
            <a:extLst>
              <a:ext uri="{FF2B5EF4-FFF2-40B4-BE49-F238E27FC236}">
                <a16:creationId xmlns:a16="http://schemas.microsoft.com/office/drawing/2014/main" id="{9C044F15-D86A-3D4E-AA9F-2E17EA4C8AAF}"/>
              </a:ext>
            </a:extLst>
          </p:cNvPr>
          <p:cNvSpPr txBox="1"/>
          <p:nvPr/>
        </p:nvSpPr>
        <p:spPr>
          <a:xfrm>
            <a:off x="847725" y="1189336"/>
            <a:ext cx="6459717" cy="646331"/>
          </a:xfrm>
          <a:prstGeom prst="rect">
            <a:avLst/>
          </a:prstGeom>
          <a:noFill/>
        </p:spPr>
        <p:txBody>
          <a:bodyPr wrap="none" rtlCol="0">
            <a:spAutoFit/>
          </a:bodyPr>
          <a:lstStyle/>
          <a:p>
            <a:r>
              <a:rPr lang="en-US" dirty="0"/>
              <a:t>Non restaurants venues are more populated in Staten Island, </a:t>
            </a:r>
          </a:p>
          <a:p>
            <a:r>
              <a:rPr lang="en-US" dirty="0"/>
              <a:t>although pizza place and Italian restaurant are popular in the area. </a:t>
            </a:r>
          </a:p>
        </p:txBody>
      </p:sp>
      <p:pic>
        <p:nvPicPr>
          <p:cNvPr id="18" name="Content Placeholder 17">
            <a:extLst>
              <a:ext uri="{FF2B5EF4-FFF2-40B4-BE49-F238E27FC236}">
                <a16:creationId xmlns:a16="http://schemas.microsoft.com/office/drawing/2014/main" id="{384A1736-C2F1-FE4B-BEAA-1C3AFE6F4685}"/>
              </a:ext>
            </a:extLst>
          </p:cNvPr>
          <p:cNvPicPr>
            <a:picLocks noGrp="1" noChangeAspect="1"/>
          </p:cNvPicPr>
          <p:nvPr>
            <p:ph idx="1"/>
          </p:nvPr>
        </p:nvPicPr>
        <p:blipFill>
          <a:blip r:embed="rId2"/>
          <a:stretch>
            <a:fillRect/>
          </a:stretch>
        </p:blipFill>
        <p:spPr>
          <a:xfrm>
            <a:off x="847725" y="2305088"/>
            <a:ext cx="10515600" cy="3809961"/>
          </a:xfrm>
        </p:spPr>
      </p:pic>
    </p:spTree>
    <p:extLst>
      <p:ext uri="{BB962C8B-B14F-4D97-AF65-F5344CB8AC3E}">
        <p14:creationId xmlns:p14="http://schemas.microsoft.com/office/powerpoint/2010/main" val="318672232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C13BEA-5D7A-164A-8157-D1650576DBE5}"/>
              </a:ext>
            </a:extLst>
          </p:cNvPr>
          <p:cNvSpPr>
            <a:spLocks noGrp="1"/>
          </p:cNvSpPr>
          <p:nvPr>
            <p:ph type="title"/>
          </p:nvPr>
        </p:nvSpPr>
        <p:spPr>
          <a:xfrm>
            <a:off x="808638" y="386930"/>
            <a:ext cx="9236700" cy="1188950"/>
          </a:xfrm>
        </p:spPr>
        <p:txBody>
          <a:bodyPr anchor="b">
            <a:normAutofit/>
          </a:bodyPr>
          <a:lstStyle/>
          <a:p>
            <a:r>
              <a:rPr lang="en-US" sz="5400"/>
              <a:t>Result</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D6D8534F-499E-B147-B6EE-1B119C42AAB1}"/>
              </a:ext>
            </a:extLst>
          </p:cNvPr>
          <p:cNvSpPr>
            <a:spLocks noGrp="1"/>
          </p:cNvSpPr>
          <p:nvPr>
            <p:ph idx="1"/>
          </p:nvPr>
        </p:nvSpPr>
        <p:spPr>
          <a:xfrm>
            <a:off x="793660" y="2303095"/>
            <a:ext cx="10143668" cy="4267991"/>
          </a:xfrm>
        </p:spPr>
        <p:txBody>
          <a:bodyPr anchor="ctr">
            <a:normAutofit fontScale="47500" lnSpcReduction="20000"/>
          </a:bodyPr>
          <a:lstStyle/>
          <a:p>
            <a:r>
              <a:rPr lang="en-US" sz="4400" dirty="0"/>
              <a:t>Based on NYPD complaint data, the bar chart and map show Staten Island is the safest borough in New York City </a:t>
            </a:r>
          </a:p>
          <a:p>
            <a:r>
              <a:rPr lang="en-US" sz="4400" dirty="0"/>
              <a:t>the foursquare data shows that the highest number of the restaurant exists in Manhattan, and Staten Island has the least number of restaurants. </a:t>
            </a:r>
          </a:p>
          <a:p>
            <a:r>
              <a:rPr lang="en-US" sz="4400" dirty="0"/>
              <a:t>There are more Japanese restaurants in Manhattan and Brooklyn than three other boroughs, The Bronx and Queens. </a:t>
            </a:r>
          </a:p>
          <a:p>
            <a:r>
              <a:rPr lang="en-US" sz="4400" dirty="0"/>
              <a:t>Staten Island is less likely to be competitive and the safest borough among five boroughs for a new ramen shop. </a:t>
            </a:r>
          </a:p>
          <a:p>
            <a:r>
              <a:rPr lang="en-US" sz="4400" dirty="0"/>
              <a:t>Cluster analysis revealed that Manhattan, Queens and Brooklyn areas have a lot of restaurants (Pizza place, coffee shop, bar,,,</a:t>
            </a:r>
            <a:r>
              <a:rPr lang="en-US" sz="4400" dirty="0" err="1"/>
              <a:t>etc</a:t>
            </a:r>
            <a:r>
              <a:rPr lang="en-US" sz="4400" dirty="0"/>
              <a:t>.) </a:t>
            </a:r>
          </a:p>
          <a:p>
            <a:r>
              <a:rPr lang="en-US" sz="4400" dirty="0"/>
              <a:t>The Bronx area's most populated venue is the pizza place, doughnut shop, and grocery store,,,</a:t>
            </a:r>
            <a:r>
              <a:rPr lang="en-US" sz="4400" dirty="0" err="1"/>
              <a:t>etc</a:t>
            </a:r>
            <a:r>
              <a:rPr lang="en-US" sz="4400" dirty="0"/>
              <a:t>. </a:t>
            </a:r>
          </a:p>
          <a:p>
            <a:r>
              <a:rPr lang="en-US" sz="4400" dirty="0"/>
              <a:t>Non restaurants venues are more populated in Staten Island, although pizza place and Italian restaurant are popular in the area. For a ramen shop, there are less competitive and more opportunity for the restaurant location.</a:t>
            </a:r>
          </a:p>
          <a:p>
            <a:endParaRPr lang="en-US" sz="2400" dirty="0"/>
          </a:p>
        </p:txBody>
      </p:sp>
    </p:spTree>
    <p:extLst>
      <p:ext uri="{BB962C8B-B14F-4D97-AF65-F5344CB8AC3E}">
        <p14:creationId xmlns:p14="http://schemas.microsoft.com/office/powerpoint/2010/main" val="10688359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4DA718D0-4865-4629-8134-44F68D41D5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65167ED7-6315-43AB-B1B6-C326D5FD8F8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11" name="Rectangle 10">
              <a:extLst>
                <a:ext uri="{FF2B5EF4-FFF2-40B4-BE49-F238E27FC236}">
                  <a16:creationId xmlns:a16="http://schemas.microsoft.com/office/drawing/2014/main" id="{EF4D8839-FB03-487D-ACC8-8BFEDD4FEB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0EF75023-9A3B-42FC-B704-61A8F7BEF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922919"/>
            <a:ext cx="11111729"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818C58A-6067-CA4A-B92F-B14EC252BB75}"/>
              </a:ext>
            </a:extLst>
          </p:cNvPr>
          <p:cNvSpPr>
            <a:spLocks noGrp="1"/>
          </p:cNvSpPr>
          <p:nvPr>
            <p:ph type="title"/>
          </p:nvPr>
        </p:nvSpPr>
        <p:spPr>
          <a:xfrm>
            <a:off x="1106599" y="248083"/>
            <a:ext cx="9849751" cy="1349671"/>
          </a:xfrm>
        </p:spPr>
        <p:txBody>
          <a:bodyPr anchor="b">
            <a:normAutofit/>
          </a:bodyPr>
          <a:lstStyle/>
          <a:p>
            <a:r>
              <a:rPr lang="en-US" sz="5400" dirty="0"/>
              <a:t>Conclusion</a:t>
            </a:r>
          </a:p>
        </p:txBody>
      </p:sp>
      <p:sp>
        <p:nvSpPr>
          <p:cNvPr id="3" name="Content Placeholder 2">
            <a:extLst>
              <a:ext uri="{FF2B5EF4-FFF2-40B4-BE49-F238E27FC236}">
                <a16:creationId xmlns:a16="http://schemas.microsoft.com/office/drawing/2014/main" id="{8FF61511-11C6-E64B-BD85-7BA3CA511CDB}"/>
              </a:ext>
            </a:extLst>
          </p:cNvPr>
          <p:cNvSpPr>
            <a:spLocks noGrp="1"/>
          </p:cNvSpPr>
          <p:nvPr>
            <p:ph idx="1"/>
          </p:nvPr>
        </p:nvSpPr>
        <p:spPr>
          <a:xfrm>
            <a:off x="1210516" y="2474878"/>
            <a:ext cx="9849751" cy="3032168"/>
          </a:xfrm>
        </p:spPr>
        <p:txBody>
          <a:bodyPr anchor="ctr">
            <a:noAutofit/>
          </a:bodyPr>
          <a:lstStyle/>
          <a:p>
            <a:r>
              <a:rPr lang="en-US" sz="3200" dirty="0"/>
              <a:t>Staten Island is the best place for a new ramen shop to open in New York City. </a:t>
            </a:r>
          </a:p>
          <a:p>
            <a:r>
              <a:rPr lang="en-US" sz="3200" dirty="0"/>
              <a:t>Staten Island shows the least number of crimes occurred, and the least number of restaurants and ramen shop among the borough. </a:t>
            </a:r>
          </a:p>
          <a:p>
            <a:r>
              <a:rPr lang="en-US" sz="3200" dirty="0"/>
              <a:t>For the future analysis, the study should include other factors which can lead the successful of the establishing a business such as population in the area. </a:t>
            </a:r>
          </a:p>
        </p:txBody>
      </p:sp>
    </p:spTree>
    <p:extLst>
      <p:ext uri="{BB962C8B-B14F-4D97-AF65-F5344CB8AC3E}">
        <p14:creationId xmlns:p14="http://schemas.microsoft.com/office/powerpoint/2010/main" val="400137912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BB3DAFA-5FF9-9C49-80B0-CDE0E0805C36}"/>
              </a:ext>
            </a:extLst>
          </p:cNvPr>
          <p:cNvSpPr>
            <a:spLocks noGrp="1"/>
          </p:cNvSpPr>
          <p:nvPr>
            <p:ph type="title"/>
          </p:nvPr>
        </p:nvSpPr>
        <p:spPr>
          <a:xfrm>
            <a:off x="808638" y="386930"/>
            <a:ext cx="9236700" cy="1188950"/>
          </a:xfrm>
        </p:spPr>
        <p:txBody>
          <a:bodyPr anchor="b">
            <a:normAutofit/>
          </a:bodyPr>
          <a:lstStyle/>
          <a:p>
            <a:r>
              <a:rPr lang="en-US" sz="5400" dirty="0"/>
              <a:t>References</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84E1331-C05B-FB4A-993E-7E8655CB529C}"/>
              </a:ext>
            </a:extLst>
          </p:cNvPr>
          <p:cNvSpPr>
            <a:spLocks noGrp="1"/>
          </p:cNvSpPr>
          <p:nvPr>
            <p:ph idx="1"/>
          </p:nvPr>
        </p:nvSpPr>
        <p:spPr>
          <a:xfrm>
            <a:off x="793660" y="2599509"/>
            <a:ext cx="10143668" cy="3435531"/>
          </a:xfrm>
        </p:spPr>
        <p:txBody>
          <a:bodyPr anchor="ctr">
            <a:normAutofit/>
          </a:bodyPr>
          <a:lstStyle/>
          <a:p>
            <a:r>
              <a:rPr lang="en-US" sz="2400" dirty="0"/>
              <a:t>NYPD Complaint Data Historical, retrieved from: </a:t>
            </a:r>
            <a:r>
              <a:rPr lang="en-US" sz="2400" u="sng" dirty="0">
                <a:hlinkClick r:id="rId2"/>
              </a:rPr>
              <a:t>https://data.cityofnewyork.us/Public-Safety/NYPD-Complaint-Data-Historic/qgea-i56i</a:t>
            </a:r>
            <a:endParaRPr lang="en-US" sz="2400" dirty="0"/>
          </a:p>
        </p:txBody>
      </p:sp>
    </p:spTree>
    <p:extLst>
      <p:ext uri="{BB962C8B-B14F-4D97-AF65-F5344CB8AC3E}">
        <p14:creationId xmlns:p14="http://schemas.microsoft.com/office/powerpoint/2010/main" val="19405725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49AE1604-BB93-4F6D-94D6-F2A6021FC5A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5" name="Group 34">
            <a:extLst>
              <a:ext uri="{FF2B5EF4-FFF2-40B4-BE49-F238E27FC236}">
                <a16:creationId xmlns:a16="http://schemas.microsoft.com/office/drawing/2014/main" id="{A9270323-9616-4384-857D-E86B78272E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340441" y="2666183"/>
            <a:ext cx="5860051" cy="527712"/>
            <a:chOff x="6081624" y="1998368"/>
            <a:chExt cx="5613457" cy="782175"/>
          </a:xfrm>
          <a:solidFill>
            <a:schemeClr val="accent4"/>
          </a:solidFill>
        </p:grpSpPr>
        <p:sp>
          <p:nvSpPr>
            <p:cNvPr id="36" name="Rectangle 35">
              <a:extLst>
                <a:ext uri="{FF2B5EF4-FFF2-40B4-BE49-F238E27FC236}">
                  <a16:creationId xmlns:a16="http://schemas.microsoft.com/office/drawing/2014/main" id="{8A3838D5-9565-4601-BAC3-D1B5BDB803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3349A4B8-3246-4579-922E-FE1155C7F08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9" name="Rectangle 38">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9528" y="517897"/>
            <a:ext cx="11111729" cy="585796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28E636-BDBB-DE46-B5EF-EBEE88FE419B}"/>
              </a:ext>
            </a:extLst>
          </p:cNvPr>
          <p:cNvSpPr>
            <a:spLocks noGrp="1"/>
          </p:cNvSpPr>
          <p:nvPr>
            <p:ph type="title"/>
          </p:nvPr>
        </p:nvSpPr>
        <p:spPr>
          <a:xfrm>
            <a:off x="6593917" y="847827"/>
            <a:ext cx="4709345" cy="1169585"/>
          </a:xfrm>
        </p:spPr>
        <p:txBody>
          <a:bodyPr anchor="b">
            <a:normAutofit/>
          </a:bodyPr>
          <a:lstStyle/>
          <a:p>
            <a:r>
              <a:rPr lang="en-US" sz="4000"/>
              <a:t>Introduction</a:t>
            </a:r>
          </a:p>
        </p:txBody>
      </p:sp>
      <p:pic>
        <p:nvPicPr>
          <p:cNvPr id="5" name="Picture 4" descr="File:New-York-Jan2005.jpg - Wikipedia">
            <a:extLst>
              <a:ext uri="{FF2B5EF4-FFF2-40B4-BE49-F238E27FC236}">
                <a16:creationId xmlns:a16="http://schemas.microsoft.com/office/drawing/2014/main" id="{4E4D45C6-7390-8249-A029-770DC70251FF}"/>
              </a:ext>
            </a:extLst>
          </p:cNvPr>
          <p:cNvPicPr>
            <a:picLocks noChangeAspect="1"/>
          </p:cNvPicPr>
          <p:nvPr/>
        </p:nvPicPr>
        <p:blipFill rotWithShape="1">
          <a:blip r:embed="rId2">
            <a:extLst>
              <a:ext uri="{837473B0-CC2E-450A-ABE3-18F120FF3D39}">
                <a1611:picAttrSrcUrl xmlns:a1611="http://schemas.microsoft.com/office/drawing/2016/11/main" r:id="rId3"/>
              </a:ext>
            </a:extLst>
          </a:blip>
          <a:srcRect l="17585" r="12530" b="-2"/>
          <a:stretch/>
        </p:blipFill>
        <p:spPr>
          <a:xfrm>
            <a:off x="914401" y="847827"/>
            <a:ext cx="4929098" cy="5289986"/>
          </a:xfrm>
          <a:prstGeom prst="rect">
            <a:avLst/>
          </a:prstGeom>
        </p:spPr>
      </p:pic>
      <p:sp>
        <p:nvSpPr>
          <p:cNvPr id="41" name="Rectangle 40">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34377" y="2188548"/>
            <a:ext cx="43891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52F0AA8-CE19-AE44-996C-E7856B8F1386}"/>
              </a:ext>
            </a:extLst>
          </p:cNvPr>
          <p:cNvSpPr>
            <a:spLocks noGrp="1"/>
          </p:cNvSpPr>
          <p:nvPr>
            <p:ph idx="1"/>
          </p:nvPr>
        </p:nvSpPr>
        <p:spPr>
          <a:xfrm>
            <a:off x="6595228" y="2508105"/>
            <a:ext cx="4709345" cy="3632493"/>
          </a:xfrm>
        </p:spPr>
        <p:txBody>
          <a:bodyPr anchor="ctr">
            <a:normAutofit/>
          </a:bodyPr>
          <a:lstStyle/>
          <a:p>
            <a:pPr marL="0" indent="0">
              <a:buNone/>
            </a:pPr>
            <a:r>
              <a:rPr lang="en-US" sz="2000"/>
              <a:t>New York City has is the place where is high competition for restaurant businesses. Every year, new restaurants open, and many restaurants cannot survive the competition and close down for good. One factor of the successful restaurant business is the location. Even though the restaurant has an excellent chef and serves excellent food, if the accessibility was good enough, it cannot build enough positive reviews to attract more people to come. </a:t>
            </a:r>
          </a:p>
          <a:p>
            <a:pPr marL="0" indent="0">
              <a:buNone/>
            </a:pPr>
            <a:endParaRPr lang="en-US" sz="2000"/>
          </a:p>
        </p:txBody>
      </p:sp>
      <p:sp>
        <p:nvSpPr>
          <p:cNvPr id="6" name="TextBox 5">
            <a:extLst>
              <a:ext uri="{FF2B5EF4-FFF2-40B4-BE49-F238E27FC236}">
                <a16:creationId xmlns:a16="http://schemas.microsoft.com/office/drawing/2014/main" id="{768D7121-4C50-084C-B0E8-564DC2C0B883}"/>
              </a:ext>
            </a:extLst>
          </p:cNvPr>
          <p:cNvSpPr txBox="1"/>
          <p:nvPr/>
        </p:nvSpPr>
        <p:spPr>
          <a:xfrm>
            <a:off x="3536457" y="5937758"/>
            <a:ext cx="2307042" cy="200055"/>
          </a:xfrm>
          <a:prstGeom prst="rect">
            <a:avLst/>
          </a:prstGeom>
          <a:solidFill>
            <a:srgbClr val="000000"/>
          </a:solidFill>
        </p:spPr>
        <p:txBody>
          <a:bodyPr wrap="none" rtlCol="0">
            <a:spAutoFit/>
          </a:bodyPr>
          <a:lstStyle/>
          <a:p>
            <a:pPr algn="r">
              <a:spcAft>
                <a:spcPts val="600"/>
              </a:spcAft>
            </a:pPr>
            <a:r>
              <a:rPr lang="en-US" sz="700">
                <a:solidFill>
                  <a:srgbClr val="FFFFFF"/>
                </a:solidFill>
                <a:hlinkClick r:id="rId3" tooltip="http://en.wikipedia.org/wiki/File:New-York-Jan2005.jpg">
                  <a:extLst>
                    <a:ext uri="{A12FA001-AC4F-418D-AE19-62706E023703}">
                      <ahyp:hlinkClr xmlns:ahyp="http://schemas.microsoft.com/office/drawing/2018/hyperlinkcolor" val="tx"/>
                    </a:ext>
                  </a:extLst>
                </a:hlinkClick>
              </a:rPr>
              <a:t>This Photo</a:t>
            </a:r>
            <a:r>
              <a:rPr lang="en-US" sz="700">
                <a:solidFill>
                  <a:srgbClr val="FFFFFF"/>
                </a:solidFill>
              </a:rPr>
              <a:t> by Unknown Author is licensed under </a:t>
            </a:r>
            <a:r>
              <a:rPr lang="en-US" sz="700">
                <a:solidFill>
                  <a:srgbClr val="FFFFFF"/>
                </a:solidFill>
                <a:hlinkClick r:id="rId4" tooltip="https://creativecommons.org/licenses/by-sa/3.0/">
                  <a:extLst>
                    <a:ext uri="{A12FA001-AC4F-418D-AE19-62706E023703}">
                      <ahyp:hlinkClr xmlns:ahyp="http://schemas.microsoft.com/office/drawing/2018/hyperlinkcolor" val="tx"/>
                    </a:ext>
                  </a:extLst>
                </a:hlinkClick>
              </a:rPr>
              <a:t>CC BY-SA</a:t>
            </a:r>
            <a:endParaRPr lang="en-US" sz="700">
              <a:solidFill>
                <a:srgbClr val="FFFFFF"/>
              </a:solidFill>
            </a:endParaRPr>
          </a:p>
        </p:txBody>
      </p:sp>
    </p:spTree>
    <p:extLst>
      <p:ext uri="{BB962C8B-B14F-4D97-AF65-F5344CB8AC3E}">
        <p14:creationId xmlns:p14="http://schemas.microsoft.com/office/powerpoint/2010/main" val="29991047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3A55A6B-90FB-6047-85C6-322E0880EBA8}"/>
              </a:ext>
            </a:extLst>
          </p:cNvPr>
          <p:cNvSpPr>
            <a:spLocks noGrp="1"/>
          </p:cNvSpPr>
          <p:nvPr>
            <p:ph type="title"/>
          </p:nvPr>
        </p:nvSpPr>
        <p:spPr>
          <a:xfrm>
            <a:off x="808638" y="386930"/>
            <a:ext cx="9236700" cy="1188950"/>
          </a:xfrm>
        </p:spPr>
        <p:txBody>
          <a:bodyPr anchor="b">
            <a:normAutofit/>
          </a:bodyPr>
          <a:lstStyle/>
          <a:p>
            <a:r>
              <a:rPr lang="en-US" sz="5400" dirty="0"/>
              <a:t>Objectives</a:t>
            </a:r>
          </a:p>
        </p:txBody>
      </p:sp>
      <p:grpSp>
        <p:nvGrpSpPr>
          <p:cNvPr id="24" name="Group 23">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25" name="Rectangle 24">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8" name="Rectangle 27">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CF49850-DD5A-E445-A3C3-7435E2C029B3}"/>
              </a:ext>
            </a:extLst>
          </p:cNvPr>
          <p:cNvSpPr>
            <a:spLocks noGrp="1"/>
          </p:cNvSpPr>
          <p:nvPr>
            <p:ph idx="1"/>
          </p:nvPr>
        </p:nvSpPr>
        <p:spPr>
          <a:xfrm>
            <a:off x="180525" y="2559235"/>
            <a:ext cx="11093540" cy="3435531"/>
          </a:xfrm>
        </p:spPr>
        <p:txBody>
          <a:bodyPr anchor="ctr">
            <a:normAutofit/>
          </a:bodyPr>
          <a:lstStyle/>
          <a:p>
            <a:r>
              <a:rPr lang="en-US" b="1" u="sng" dirty="0"/>
              <a:t>Find the best location to open a new Ramen restaurant in New York City</a:t>
            </a:r>
          </a:p>
          <a:p>
            <a:pPr lvl="1"/>
            <a:r>
              <a:rPr lang="en-US" sz="2800" dirty="0"/>
              <a:t>Identify the area where is the small number of crimes occurred in the past.</a:t>
            </a:r>
          </a:p>
          <a:p>
            <a:pPr lvl="1"/>
            <a:r>
              <a:rPr lang="en-US" sz="2800" dirty="0"/>
              <a:t>Find the less competitive area for the ramen restaurant</a:t>
            </a:r>
          </a:p>
          <a:p>
            <a:pPr lvl="2"/>
            <a:r>
              <a:rPr lang="en-US" sz="2800" dirty="0"/>
              <a:t>Number of the restaurants in each borough</a:t>
            </a:r>
          </a:p>
          <a:p>
            <a:pPr lvl="2"/>
            <a:r>
              <a:rPr lang="en-US" sz="2800" dirty="0"/>
              <a:t>Number of the ramen restaurants in each borough</a:t>
            </a:r>
          </a:p>
          <a:p>
            <a:endParaRPr lang="en-US" sz="2400" dirty="0"/>
          </a:p>
        </p:txBody>
      </p:sp>
    </p:spTree>
    <p:extLst>
      <p:ext uri="{BB962C8B-B14F-4D97-AF65-F5344CB8AC3E}">
        <p14:creationId xmlns:p14="http://schemas.microsoft.com/office/powerpoint/2010/main" val="992170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91BB113-BA9F-FA4B-8122-2206F6286150}"/>
              </a:ext>
            </a:extLst>
          </p:cNvPr>
          <p:cNvSpPr>
            <a:spLocks noGrp="1"/>
          </p:cNvSpPr>
          <p:nvPr>
            <p:ph type="title"/>
          </p:nvPr>
        </p:nvSpPr>
        <p:spPr>
          <a:xfrm>
            <a:off x="808638" y="386930"/>
            <a:ext cx="9236700" cy="1188950"/>
          </a:xfrm>
        </p:spPr>
        <p:txBody>
          <a:bodyPr anchor="b">
            <a:normAutofit/>
          </a:bodyPr>
          <a:lstStyle/>
          <a:p>
            <a:r>
              <a:rPr lang="en-US" sz="5400" dirty="0"/>
              <a:t>Data </a:t>
            </a:r>
          </a:p>
        </p:txBody>
      </p:sp>
      <p:grpSp>
        <p:nvGrpSpPr>
          <p:cNvPr id="10" name="Group 9">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11" name="Rectangle 10">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65F8495-1E9F-F948-B8D3-93E2A352A7F7}"/>
              </a:ext>
            </a:extLst>
          </p:cNvPr>
          <p:cNvSpPr>
            <a:spLocks noGrp="1"/>
          </p:cNvSpPr>
          <p:nvPr>
            <p:ph idx="1"/>
          </p:nvPr>
        </p:nvSpPr>
        <p:spPr>
          <a:xfrm>
            <a:off x="793660" y="2599509"/>
            <a:ext cx="10143668" cy="3435531"/>
          </a:xfrm>
        </p:spPr>
        <p:txBody>
          <a:bodyPr anchor="ctr">
            <a:normAutofit/>
          </a:bodyPr>
          <a:lstStyle/>
          <a:p>
            <a:r>
              <a:rPr lang="en-US" sz="2400" dirty="0" err="1"/>
              <a:t>FourSquare</a:t>
            </a:r>
            <a:r>
              <a:rPr lang="en-US" sz="2400" dirty="0"/>
              <a:t> API data </a:t>
            </a:r>
          </a:p>
          <a:p>
            <a:pPr marL="0" indent="0">
              <a:buNone/>
            </a:pPr>
            <a:r>
              <a:rPr lang="en-US" sz="2400" dirty="0"/>
              <a:t>    to identify the low number of restaurant/ramen shops in the neighborhood.</a:t>
            </a:r>
          </a:p>
          <a:p>
            <a:pPr marL="0" indent="0">
              <a:buNone/>
            </a:pPr>
            <a:endParaRPr lang="en-US" sz="2400" dirty="0"/>
          </a:p>
          <a:p>
            <a:r>
              <a:rPr lang="en-US" sz="2400" dirty="0"/>
              <a:t>NYPD Complaint Data Historical </a:t>
            </a:r>
          </a:p>
          <a:p>
            <a:pPr lvl="1"/>
            <a:r>
              <a:rPr lang="en-US" dirty="0"/>
              <a:t>This dataset includes all valid felony, misdemeanor, and violation crimes reported to the New York City Police Department (NYPD) from 2006 to the end of last year (2017). For additional details, please see the attached data dictionary in the ‘About’ section. (NYC Open Data, 2018)</a:t>
            </a:r>
          </a:p>
          <a:p>
            <a:endParaRPr lang="en-US" sz="2400" dirty="0"/>
          </a:p>
        </p:txBody>
      </p:sp>
    </p:spTree>
    <p:extLst>
      <p:ext uri="{BB962C8B-B14F-4D97-AF65-F5344CB8AC3E}">
        <p14:creationId xmlns:p14="http://schemas.microsoft.com/office/powerpoint/2010/main" val="19498492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4"/>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EF735-9432-404B-A09B-4A3BF7A5EE6D}"/>
              </a:ext>
            </a:extLst>
          </p:cNvPr>
          <p:cNvSpPr>
            <a:spLocks noGrp="1"/>
          </p:cNvSpPr>
          <p:nvPr>
            <p:ph type="title"/>
          </p:nvPr>
        </p:nvSpPr>
        <p:spPr>
          <a:xfrm>
            <a:off x="138111" y="0"/>
            <a:ext cx="10877551" cy="1325563"/>
          </a:xfrm>
        </p:spPr>
        <p:txBody>
          <a:bodyPr/>
          <a:lstStyle/>
          <a:p>
            <a:r>
              <a:rPr lang="en-US" dirty="0"/>
              <a:t>Snapshot of the crime dataset </a:t>
            </a:r>
            <a:r>
              <a:rPr lang="en-US" sz="2000" dirty="0"/>
              <a:t>(31 Columns/40,000 observations)</a:t>
            </a:r>
          </a:p>
        </p:txBody>
      </p:sp>
      <p:pic>
        <p:nvPicPr>
          <p:cNvPr id="5" name="Content Placeholder 4">
            <a:extLst>
              <a:ext uri="{FF2B5EF4-FFF2-40B4-BE49-F238E27FC236}">
                <a16:creationId xmlns:a16="http://schemas.microsoft.com/office/drawing/2014/main" id="{CBB2CE49-0BD5-1440-9C4D-66FB2491AD50}"/>
              </a:ext>
            </a:extLst>
          </p:cNvPr>
          <p:cNvPicPr>
            <a:picLocks noGrp="1" noChangeAspect="1"/>
          </p:cNvPicPr>
          <p:nvPr>
            <p:ph idx="1"/>
          </p:nvPr>
        </p:nvPicPr>
        <p:blipFill>
          <a:blip r:embed="rId2"/>
          <a:stretch>
            <a:fillRect/>
          </a:stretch>
        </p:blipFill>
        <p:spPr>
          <a:xfrm>
            <a:off x="795337" y="939005"/>
            <a:ext cx="11020425" cy="5676108"/>
          </a:xfrm>
        </p:spPr>
      </p:pic>
    </p:spTree>
    <p:extLst>
      <p:ext uri="{BB962C8B-B14F-4D97-AF65-F5344CB8AC3E}">
        <p14:creationId xmlns:p14="http://schemas.microsoft.com/office/powerpoint/2010/main" val="3829560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DBF61EA3-B236-439E-9C0B-340980D56B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F98B1C-6338-B841-871C-8C84BFF435C0}"/>
              </a:ext>
            </a:extLst>
          </p:cNvPr>
          <p:cNvSpPr>
            <a:spLocks noGrp="1"/>
          </p:cNvSpPr>
          <p:nvPr>
            <p:ph type="title"/>
          </p:nvPr>
        </p:nvSpPr>
        <p:spPr>
          <a:xfrm>
            <a:off x="222851" y="281178"/>
            <a:ext cx="9236700" cy="1188950"/>
          </a:xfrm>
        </p:spPr>
        <p:txBody>
          <a:bodyPr vert="horz" lIns="91440" tIns="45720" rIns="91440" bIns="45720" rtlCol="0" anchor="b">
            <a:normAutofit/>
          </a:bodyPr>
          <a:lstStyle/>
          <a:p>
            <a:r>
              <a:rPr lang="en-US" sz="4200" dirty="0"/>
              <a:t>The number of crimes in each borough</a:t>
            </a:r>
          </a:p>
        </p:txBody>
      </p:sp>
      <p:grpSp>
        <p:nvGrpSpPr>
          <p:cNvPr id="26" name="Group 25">
            <a:extLst>
              <a:ext uri="{FF2B5EF4-FFF2-40B4-BE49-F238E27FC236}">
                <a16:creationId xmlns:a16="http://schemas.microsoft.com/office/drawing/2014/main" id="{28FAF094-D087-493F-8DF9-A486C2D6BBA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998368"/>
            <a:ext cx="11695083" cy="782176"/>
            <a:chOff x="-2" y="1998368"/>
            <a:chExt cx="11695083" cy="782176"/>
          </a:xfrm>
        </p:grpSpPr>
        <p:sp>
          <p:nvSpPr>
            <p:cNvPr id="27" name="Rectangle 26">
              <a:extLst>
                <a:ext uri="{FF2B5EF4-FFF2-40B4-BE49-F238E27FC236}">
                  <a16:creationId xmlns:a16="http://schemas.microsoft.com/office/drawing/2014/main" id="{8D7C88D8-5509-4514-925A-9CE148E5CB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7275593D-F75E-4426-AE3E-2CDEFD228D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2" y="1998845"/>
              <a:ext cx="1145459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0" name="Rectangle 29">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11383362" cy="4147845"/>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Content Placeholder 8">
            <a:extLst>
              <a:ext uri="{FF2B5EF4-FFF2-40B4-BE49-F238E27FC236}">
                <a16:creationId xmlns:a16="http://schemas.microsoft.com/office/drawing/2014/main" id="{00715001-848E-C849-8388-7889E5682E30}"/>
              </a:ext>
            </a:extLst>
          </p:cNvPr>
          <p:cNvPicPr>
            <a:picLocks noGrp="1" noChangeAspect="1"/>
          </p:cNvPicPr>
          <p:nvPr>
            <p:ph idx="1"/>
          </p:nvPr>
        </p:nvPicPr>
        <p:blipFill>
          <a:blip r:embed="rId2"/>
          <a:stretch>
            <a:fillRect/>
          </a:stretch>
        </p:blipFill>
        <p:spPr>
          <a:xfrm>
            <a:off x="375986" y="1751306"/>
            <a:ext cx="5053264" cy="4243200"/>
          </a:xfrm>
        </p:spPr>
      </p:pic>
      <p:sp>
        <p:nvSpPr>
          <p:cNvPr id="11" name="TextBox 10">
            <a:extLst>
              <a:ext uri="{FF2B5EF4-FFF2-40B4-BE49-F238E27FC236}">
                <a16:creationId xmlns:a16="http://schemas.microsoft.com/office/drawing/2014/main" id="{FD48221B-5F7D-BB47-95B9-41ADBBEB2CAF}"/>
              </a:ext>
            </a:extLst>
          </p:cNvPr>
          <p:cNvSpPr txBox="1"/>
          <p:nvPr/>
        </p:nvSpPr>
        <p:spPr>
          <a:xfrm>
            <a:off x="5371248" y="3088076"/>
            <a:ext cx="6388100" cy="1569660"/>
          </a:xfrm>
          <a:prstGeom prst="rect">
            <a:avLst/>
          </a:prstGeom>
          <a:noFill/>
        </p:spPr>
        <p:txBody>
          <a:bodyPr wrap="square" rtlCol="0">
            <a:spAutoFit/>
          </a:bodyPr>
          <a:lstStyle/>
          <a:p>
            <a:pPr marL="285750" indent="-285750">
              <a:buFont typeface="Arial" panose="020B0604020202020204" pitchFamily="34" charset="0"/>
              <a:buChar char="•"/>
            </a:pPr>
            <a:r>
              <a:rPr lang="en-US" sz="2400" dirty="0"/>
              <a:t>Brooklyn has the highest number of crimes among 5 borough.</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Staten Island has the lowest number of crimes</a:t>
            </a:r>
            <a:r>
              <a:rPr lang="en-US" dirty="0"/>
              <a:t>. </a:t>
            </a:r>
          </a:p>
        </p:txBody>
      </p:sp>
    </p:spTree>
    <p:extLst>
      <p:ext uri="{BB962C8B-B14F-4D97-AF65-F5344CB8AC3E}">
        <p14:creationId xmlns:p14="http://schemas.microsoft.com/office/powerpoint/2010/main" val="12815669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20D5D19D-0789-4518-B5DC-D47ADF69D2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8571EF-D39D-E046-9198-98C5D52BA021}"/>
              </a:ext>
            </a:extLst>
          </p:cNvPr>
          <p:cNvSpPr>
            <a:spLocks noGrp="1"/>
          </p:cNvSpPr>
          <p:nvPr>
            <p:ph type="title"/>
          </p:nvPr>
        </p:nvSpPr>
        <p:spPr>
          <a:xfrm>
            <a:off x="267832" y="246695"/>
            <a:ext cx="4589917" cy="1653543"/>
          </a:xfrm>
        </p:spPr>
        <p:txBody>
          <a:bodyPr vert="horz" lIns="91440" tIns="45720" rIns="91440" bIns="45720" rtlCol="0" anchor="t">
            <a:normAutofit/>
          </a:bodyPr>
          <a:lstStyle/>
          <a:p>
            <a:r>
              <a:rPr lang="en-US" sz="5400" dirty="0"/>
              <a:t>Offence by borough</a:t>
            </a:r>
          </a:p>
        </p:txBody>
      </p:sp>
      <p:grpSp>
        <p:nvGrpSpPr>
          <p:cNvPr id="40" name="Group 39">
            <a:extLst>
              <a:ext uri="{FF2B5EF4-FFF2-40B4-BE49-F238E27FC236}">
                <a16:creationId xmlns:a16="http://schemas.microsoft.com/office/drawing/2014/main" id="{032D8612-31EB-44CF-A1D0-14FD4C7054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54317"/>
            <a:ext cx="731521" cy="673460"/>
            <a:chOff x="3940602" y="308034"/>
            <a:chExt cx="2116791" cy="3428999"/>
          </a:xfrm>
          <a:solidFill>
            <a:schemeClr val="accent4"/>
          </a:solidFill>
        </p:grpSpPr>
        <p:sp>
          <p:nvSpPr>
            <p:cNvPr id="41" name="Rectangle 40">
              <a:extLst>
                <a:ext uri="{FF2B5EF4-FFF2-40B4-BE49-F238E27FC236}">
                  <a16:creationId xmlns:a16="http://schemas.microsoft.com/office/drawing/2014/main" id="{F19A4A0F-1B59-4DB0-9764-D10936E9877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5" name="Rectangle 44">
            <a:extLst>
              <a:ext uri="{FF2B5EF4-FFF2-40B4-BE49-F238E27FC236}">
                <a16:creationId xmlns:a16="http://schemas.microsoft.com/office/drawing/2014/main" id="{B81933D1-5615-42C7-9C0B-4EB7105CCE2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685810" y="391886"/>
            <a:ext cx="600936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a:extLst>
              <a:ext uri="{FF2B5EF4-FFF2-40B4-BE49-F238E27FC236}">
                <a16:creationId xmlns:a16="http://schemas.microsoft.com/office/drawing/2014/main" id="{C21CB253-DFB6-D44A-B76B-76C846CEF6DE}"/>
              </a:ext>
            </a:extLst>
          </p:cNvPr>
          <p:cNvPicPr>
            <a:picLocks noGrp="1" noChangeAspect="1"/>
          </p:cNvPicPr>
          <p:nvPr>
            <p:ph idx="1"/>
          </p:nvPr>
        </p:nvPicPr>
        <p:blipFill rotWithShape="1">
          <a:blip r:embed="rId2"/>
          <a:srcRect t="4599" r="-1" b="3312"/>
          <a:stretch/>
        </p:blipFill>
        <p:spPr>
          <a:xfrm>
            <a:off x="5922492" y="666728"/>
            <a:ext cx="5536001" cy="5465791"/>
          </a:xfrm>
          <a:prstGeom prst="rect">
            <a:avLst/>
          </a:prstGeom>
        </p:spPr>
      </p:pic>
      <p:sp>
        <p:nvSpPr>
          <p:cNvPr id="6" name="TextBox 5">
            <a:extLst>
              <a:ext uri="{FF2B5EF4-FFF2-40B4-BE49-F238E27FC236}">
                <a16:creationId xmlns:a16="http://schemas.microsoft.com/office/drawing/2014/main" id="{3F31B51F-99CD-F54B-9B3F-0633B220CB47}"/>
              </a:ext>
            </a:extLst>
          </p:cNvPr>
          <p:cNvSpPr txBox="1"/>
          <p:nvPr/>
        </p:nvSpPr>
        <p:spPr>
          <a:xfrm>
            <a:off x="786104" y="2889912"/>
            <a:ext cx="4689444" cy="830997"/>
          </a:xfrm>
          <a:prstGeom prst="rect">
            <a:avLst/>
          </a:prstGeom>
          <a:noFill/>
        </p:spPr>
        <p:txBody>
          <a:bodyPr wrap="square" rtlCol="0">
            <a:spAutoFit/>
          </a:bodyPr>
          <a:lstStyle/>
          <a:p>
            <a:pPr marL="285750" indent="-285750">
              <a:buFont typeface="Arial" panose="020B0604020202020204" pitchFamily="34" charset="0"/>
              <a:buChar char="•"/>
            </a:pPr>
            <a:r>
              <a:rPr lang="en-US" sz="2400" dirty="0"/>
              <a:t>Petit Larceny has the highest number of the offence categories. </a:t>
            </a:r>
          </a:p>
        </p:txBody>
      </p:sp>
    </p:spTree>
    <p:extLst>
      <p:ext uri="{BB962C8B-B14F-4D97-AF65-F5344CB8AC3E}">
        <p14:creationId xmlns:p14="http://schemas.microsoft.com/office/powerpoint/2010/main" val="16599096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A355F92A-843B-3044-B2C7-47DBA6958951}"/>
              </a:ext>
            </a:extLst>
          </p:cNvPr>
          <p:cNvPicPr>
            <a:picLocks noChangeAspect="1"/>
          </p:cNvPicPr>
          <p:nvPr/>
        </p:nvPicPr>
        <p:blipFill rotWithShape="1">
          <a:blip r:embed="rId2"/>
          <a:srcRect t="9665" r="9091" b="227"/>
          <a:stretch/>
        </p:blipFill>
        <p:spPr>
          <a:xfrm>
            <a:off x="20" y="10"/>
            <a:ext cx="12191980" cy="6857990"/>
          </a:xfrm>
          <a:prstGeom prst="rect">
            <a:avLst/>
          </a:prstGeom>
        </p:spPr>
      </p:pic>
      <p:sp>
        <p:nvSpPr>
          <p:cNvPr id="27" name="Rectangle 26">
            <a:extLst>
              <a:ext uri="{FF2B5EF4-FFF2-40B4-BE49-F238E27FC236}">
                <a16:creationId xmlns:a16="http://schemas.microsoft.com/office/drawing/2014/main" id="{A44CD100-6267-4E62-AA64-2182A3A6A1C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 y="0"/>
            <a:ext cx="9339206" cy="6858000"/>
          </a:xfrm>
          <a:prstGeom prst="rect">
            <a:avLst/>
          </a:prstGeom>
          <a:gradFill>
            <a:gsLst>
              <a:gs pos="58000">
                <a:srgbClr val="000000">
                  <a:alpha val="30000"/>
                </a:srgbClr>
              </a:gs>
              <a:gs pos="33000">
                <a:srgbClr val="000000">
                  <a:alpha val="20000"/>
                </a:srgbClr>
              </a:gs>
              <a:gs pos="0">
                <a:srgbClr val="000000">
                  <a:alpha val="0"/>
                </a:srgbClr>
              </a:gs>
              <a:gs pos="100000">
                <a:srgbClr val="000000">
                  <a:alpha val="30000"/>
                </a:srgb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E799C138-6600-6F42-8E5E-3E335E11277B}"/>
              </a:ext>
            </a:extLst>
          </p:cNvPr>
          <p:cNvSpPr>
            <a:spLocks noGrp="1"/>
          </p:cNvSpPr>
          <p:nvPr>
            <p:ph type="title"/>
          </p:nvPr>
        </p:nvSpPr>
        <p:spPr>
          <a:xfrm>
            <a:off x="249380" y="342900"/>
            <a:ext cx="7523019" cy="695606"/>
          </a:xfrm>
        </p:spPr>
        <p:txBody>
          <a:bodyPr vert="horz" lIns="91440" tIns="45720" rIns="91440" bIns="45720" rtlCol="0" anchor="b">
            <a:normAutofit/>
          </a:bodyPr>
          <a:lstStyle/>
          <a:p>
            <a:r>
              <a:rPr lang="en-US" sz="3200" dirty="0">
                <a:solidFill>
                  <a:srgbClr val="FFFFFF"/>
                </a:solidFill>
              </a:rPr>
              <a:t>Crime complaints on NYC map</a:t>
            </a:r>
          </a:p>
        </p:txBody>
      </p:sp>
      <p:sp>
        <p:nvSpPr>
          <p:cNvPr id="20" name="Content Placeholder 19">
            <a:extLst>
              <a:ext uri="{FF2B5EF4-FFF2-40B4-BE49-F238E27FC236}">
                <a16:creationId xmlns:a16="http://schemas.microsoft.com/office/drawing/2014/main" id="{858BD77C-A349-44F1-856B-0C01687DB71E}"/>
              </a:ext>
            </a:extLst>
          </p:cNvPr>
          <p:cNvSpPr>
            <a:spLocks noGrp="1"/>
          </p:cNvSpPr>
          <p:nvPr>
            <p:ph idx="1"/>
          </p:nvPr>
        </p:nvSpPr>
        <p:spPr>
          <a:xfrm>
            <a:off x="249379" y="1584596"/>
            <a:ext cx="7523019" cy="1208141"/>
          </a:xfrm>
        </p:spPr>
        <p:txBody>
          <a:bodyPr vert="horz" lIns="91440" tIns="45720" rIns="91440" bIns="45720" rtlCol="0">
            <a:noAutofit/>
          </a:bodyPr>
          <a:lstStyle/>
          <a:p>
            <a:pPr marL="0" indent="0">
              <a:buNone/>
            </a:pPr>
            <a:r>
              <a:rPr lang="en-US" dirty="0">
                <a:solidFill>
                  <a:srgbClr val="FFFFFF"/>
                </a:solidFill>
              </a:rPr>
              <a:t>Crime complaints are populated in Manhattan, Bronx, and Brooklyn area on a map</a:t>
            </a:r>
          </a:p>
        </p:txBody>
      </p:sp>
    </p:spTree>
    <p:extLst>
      <p:ext uri="{BB962C8B-B14F-4D97-AF65-F5344CB8AC3E}">
        <p14:creationId xmlns:p14="http://schemas.microsoft.com/office/powerpoint/2010/main" val="3978272552"/>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EC12C61A-9558-4DE5-AFDB-898358AFB4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36883" y="321176"/>
            <a:ext cx="7174247" cy="5896743"/>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6666221-5BC5-9241-8D60-5FBDC9C7A40E}"/>
              </a:ext>
            </a:extLst>
          </p:cNvPr>
          <p:cNvSpPr>
            <a:spLocks noGrp="1"/>
          </p:cNvSpPr>
          <p:nvPr>
            <p:ph type="title"/>
          </p:nvPr>
        </p:nvSpPr>
        <p:spPr>
          <a:xfrm>
            <a:off x="821516" y="640263"/>
            <a:ext cx="6204984" cy="1344975"/>
          </a:xfrm>
        </p:spPr>
        <p:txBody>
          <a:bodyPr vert="horz" lIns="91440" tIns="45720" rIns="91440" bIns="45720" rtlCol="0" anchor="ctr">
            <a:normAutofit/>
          </a:bodyPr>
          <a:lstStyle/>
          <a:p>
            <a:r>
              <a:rPr lang="en-US" sz="3100" b="1" kern="1200" dirty="0">
                <a:solidFill>
                  <a:schemeClr val="tx1"/>
                </a:solidFill>
                <a:latin typeface="+mj-lt"/>
                <a:ea typeface="+mj-ea"/>
                <a:cs typeface="+mj-cs"/>
              </a:rPr>
              <a:t>The frequency of restaurants/ramen restaurants in each borough</a:t>
            </a:r>
          </a:p>
        </p:txBody>
      </p:sp>
      <p:sp>
        <p:nvSpPr>
          <p:cNvPr id="23" name="TextBox 22">
            <a:extLst>
              <a:ext uri="{FF2B5EF4-FFF2-40B4-BE49-F238E27FC236}">
                <a16:creationId xmlns:a16="http://schemas.microsoft.com/office/drawing/2014/main" id="{FE8A8678-6319-A648-B7A9-799F9E907833}"/>
              </a:ext>
            </a:extLst>
          </p:cNvPr>
          <p:cNvSpPr txBox="1"/>
          <p:nvPr/>
        </p:nvSpPr>
        <p:spPr>
          <a:xfrm>
            <a:off x="821515" y="2121762"/>
            <a:ext cx="6204984" cy="3626917"/>
          </a:xfrm>
          <a:prstGeom prst="rect">
            <a:avLst/>
          </a:prstGeom>
        </p:spPr>
        <p:txBody>
          <a:bodyPr vert="horz" lIns="91440" tIns="45720" rIns="91440" bIns="45720" rtlCol="0">
            <a:normAutofit/>
          </a:bodyPr>
          <a:lstStyle/>
          <a:p>
            <a:pPr>
              <a:lnSpc>
                <a:spcPct val="90000"/>
              </a:lnSpc>
              <a:spcAft>
                <a:spcPts val="600"/>
              </a:spcAft>
            </a:pPr>
            <a:r>
              <a:rPr lang="en-US" sz="2000" dirty="0"/>
              <a:t>0: The Bronx</a:t>
            </a:r>
          </a:p>
          <a:p>
            <a:pPr>
              <a:lnSpc>
                <a:spcPct val="90000"/>
              </a:lnSpc>
              <a:spcAft>
                <a:spcPts val="600"/>
              </a:spcAft>
            </a:pPr>
            <a:r>
              <a:rPr lang="en-US" sz="2000" dirty="0"/>
              <a:t>1: Brooklyn</a:t>
            </a:r>
          </a:p>
          <a:p>
            <a:pPr>
              <a:lnSpc>
                <a:spcPct val="90000"/>
              </a:lnSpc>
              <a:spcAft>
                <a:spcPts val="600"/>
              </a:spcAft>
            </a:pPr>
            <a:r>
              <a:rPr lang="en-US" sz="2000" dirty="0"/>
              <a:t>2: Manhattan</a:t>
            </a:r>
          </a:p>
          <a:p>
            <a:pPr>
              <a:lnSpc>
                <a:spcPct val="90000"/>
              </a:lnSpc>
              <a:spcAft>
                <a:spcPts val="600"/>
              </a:spcAft>
            </a:pPr>
            <a:r>
              <a:rPr lang="en-US" sz="2000" dirty="0"/>
              <a:t>3: Queens</a:t>
            </a:r>
          </a:p>
          <a:p>
            <a:pPr>
              <a:lnSpc>
                <a:spcPct val="90000"/>
              </a:lnSpc>
              <a:spcAft>
                <a:spcPts val="600"/>
              </a:spcAft>
            </a:pPr>
            <a:r>
              <a:rPr lang="en-US" sz="2000" dirty="0"/>
              <a:t>4: Staten Island</a:t>
            </a:r>
          </a:p>
        </p:txBody>
      </p:sp>
      <p:pic>
        <p:nvPicPr>
          <p:cNvPr id="4" name="Picture 3">
            <a:extLst>
              <a:ext uri="{FF2B5EF4-FFF2-40B4-BE49-F238E27FC236}">
                <a16:creationId xmlns:a16="http://schemas.microsoft.com/office/drawing/2014/main" id="{C0F10F75-76C2-884B-98D6-24653177991B}"/>
              </a:ext>
            </a:extLst>
          </p:cNvPr>
          <p:cNvPicPr>
            <a:picLocks noChangeAspect="1"/>
          </p:cNvPicPr>
          <p:nvPr/>
        </p:nvPicPr>
        <p:blipFill rotWithShape="1">
          <a:blip r:embed="rId2"/>
          <a:srcRect t="5489" r="3" b="3"/>
          <a:stretch/>
        </p:blipFill>
        <p:spPr>
          <a:xfrm>
            <a:off x="7829551" y="306910"/>
            <a:ext cx="4042409" cy="1863092"/>
          </a:xfrm>
          <a:prstGeom prst="rect">
            <a:avLst/>
          </a:prstGeom>
        </p:spPr>
      </p:pic>
      <p:pic>
        <p:nvPicPr>
          <p:cNvPr id="18" name="Picture 17">
            <a:extLst>
              <a:ext uri="{FF2B5EF4-FFF2-40B4-BE49-F238E27FC236}">
                <a16:creationId xmlns:a16="http://schemas.microsoft.com/office/drawing/2014/main" id="{3AA0ADA4-66AB-034A-BD74-0DB8A91FF550}"/>
              </a:ext>
            </a:extLst>
          </p:cNvPr>
          <p:cNvPicPr>
            <a:picLocks noChangeAspect="1"/>
          </p:cNvPicPr>
          <p:nvPr/>
        </p:nvPicPr>
        <p:blipFill rotWithShape="1">
          <a:blip r:embed="rId3"/>
          <a:srcRect t="5278" r="1" b="1"/>
          <a:stretch/>
        </p:blipFill>
        <p:spPr>
          <a:xfrm>
            <a:off x="7829551" y="2330867"/>
            <a:ext cx="4042410" cy="1863093"/>
          </a:xfrm>
          <a:prstGeom prst="rect">
            <a:avLst/>
          </a:prstGeom>
        </p:spPr>
      </p:pic>
      <p:pic>
        <p:nvPicPr>
          <p:cNvPr id="9" name="Picture 8">
            <a:extLst>
              <a:ext uri="{FF2B5EF4-FFF2-40B4-BE49-F238E27FC236}">
                <a16:creationId xmlns:a16="http://schemas.microsoft.com/office/drawing/2014/main" id="{6AC681A7-EB06-734C-BD2B-C21D88549974}"/>
              </a:ext>
            </a:extLst>
          </p:cNvPr>
          <p:cNvPicPr>
            <a:picLocks noChangeAspect="1"/>
          </p:cNvPicPr>
          <p:nvPr/>
        </p:nvPicPr>
        <p:blipFill rotWithShape="1">
          <a:blip r:embed="rId4"/>
          <a:srcRect r="3983" b="-2"/>
          <a:stretch/>
        </p:blipFill>
        <p:spPr>
          <a:xfrm>
            <a:off x="7829551" y="4354824"/>
            <a:ext cx="4042409" cy="1895153"/>
          </a:xfrm>
          <a:prstGeom prst="rect">
            <a:avLst/>
          </a:prstGeom>
        </p:spPr>
      </p:pic>
      <p:sp>
        <p:nvSpPr>
          <p:cNvPr id="24" name="TextBox 23">
            <a:extLst>
              <a:ext uri="{FF2B5EF4-FFF2-40B4-BE49-F238E27FC236}">
                <a16:creationId xmlns:a16="http://schemas.microsoft.com/office/drawing/2014/main" id="{86031401-6F59-3645-8F37-414FC39AC4A8}"/>
              </a:ext>
            </a:extLst>
          </p:cNvPr>
          <p:cNvSpPr txBox="1"/>
          <p:nvPr/>
        </p:nvSpPr>
        <p:spPr>
          <a:xfrm>
            <a:off x="821515" y="4712012"/>
            <a:ext cx="6204984" cy="923330"/>
          </a:xfrm>
          <a:prstGeom prst="rect">
            <a:avLst/>
          </a:prstGeom>
          <a:noFill/>
        </p:spPr>
        <p:txBody>
          <a:bodyPr wrap="square" rtlCol="0">
            <a:spAutoFit/>
          </a:bodyPr>
          <a:lstStyle/>
          <a:p>
            <a:pPr marL="285750" indent="-285750">
              <a:buFont typeface="Arial" panose="020B0604020202020204" pitchFamily="34" charset="0"/>
              <a:buChar char="•"/>
            </a:pPr>
            <a:r>
              <a:rPr lang="en-US" dirty="0"/>
              <a:t>Staten Island has the least frequency for the all the categories. (Restaurant, Ramen Restaurant, and Japanese Restaurant)</a:t>
            </a:r>
          </a:p>
        </p:txBody>
      </p:sp>
    </p:spTree>
    <p:extLst>
      <p:ext uri="{BB962C8B-B14F-4D97-AF65-F5344CB8AC3E}">
        <p14:creationId xmlns:p14="http://schemas.microsoft.com/office/powerpoint/2010/main" val="39433283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529</TotalTime>
  <Words>702</Words>
  <Application>Microsoft Macintosh PowerPoint</Application>
  <PresentationFormat>Widescreen</PresentationFormat>
  <Paragraphs>56</Paragraphs>
  <Slides>16</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Calibri</vt:lpstr>
      <vt:lpstr>Calibri Light</vt:lpstr>
      <vt:lpstr>Office Theme</vt:lpstr>
      <vt:lpstr>New Ramen Restaurant  in New York City  Where is the best place to open the restaurant?</vt:lpstr>
      <vt:lpstr>Introduction</vt:lpstr>
      <vt:lpstr>Objectives</vt:lpstr>
      <vt:lpstr>Data </vt:lpstr>
      <vt:lpstr>Snapshot of the crime dataset (31 Columns/40,000 observations)</vt:lpstr>
      <vt:lpstr>The number of crimes in each borough</vt:lpstr>
      <vt:lpstr>Offence by borough</vt:lpstr>
      <vt:lpstr>Crime complaints on NYC map</vt:lpstr>
      <vt:lpstr>The frequency of restaurants/ramen restaurants in each borough</vt:lpstr>
      <vt:lpstr>Cluster Analysis   (Number of clusters =3)</vt:lpstr>
      <vt:lpstr>Cluster 1 </vt:lpstr>
      <vt:lpstr>Cluster 2</vt:lpstr>
      <vt:lpstr>Cluster 3</vt:lpstr>
      <vt:lpstr>Result</vt:lpstr>
      <vt:lpstr>Conclusion</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 Ramen Restaurant  in New York City  Where is the best place to open the restaurant?</dc:title>
  <dc:creator>Mami Takeuchi</dc:creator>
  <cp:lastModifiedBy>Mami Takeuchi</cp:lastModifiedBy>
  <cp:revision>7</cp:revision>
  <dcterms:created xsi:type="dcterms:W3CDTF">2020-04-10T17:48:18Z</dcterms:created>
  <dcterms:modified xsi:type="dcterms:W3CDTF">2020-04-11T04:14:31Z</dcterms:modified>
</cp:coreProperties>
</file>